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7" r:id="rId2"/>
  </p:sldMasterIdLst>
  <p:notesMasterIdLst>
    <p:notesMasterId r:id="rId49"/>
  </p:notesMasterIdLst>
  <p:handoutMasterIdLst>
    <p:handoutMasterId r:id="rId50"/>
  </p:handoutMasterIdLst>
  <p:sldIdLst>
    <p:sldId id="257" r:id="rId3"/>
    <p:sldId id="285" r:id="rId4"/>
    <p:sldId id="379" r:id="rId5"/>
    <p:sldId id="501" r:id="rId6"/>
    <p:sldId id="502" r:id="rId7"/>
    <p:sldId id="504" r:id="rId8"/>
    <p:sldId id="503" r:id="rId9"/>
    <p:sldId id="505" r:id="rId10"/>
    <p:sldId id="484" r:id="rId11"/>
    <p:sldId id="507" r:id="rId12"/>
    <p:sldId id="508" r:id="rId13"/>
    <p:sldId id="509" r:id="rId14"/>
    <p:sldId id="510" r:id="rId15"/>
    <p:sldId id="381" r:id="rId16"/>
    <p:sldId id="404" r:id="rId17"/>
    <p:sldId id="287" r:id="rId18"/>
    <p:sldId id="310" r:id="rId19"/>
    <p:sldId id="380" r:id="rId20"/>
    <p:sldId id="339" r:id="rId21"/>
    <p:sldId id="340" r:id="rId22"/>
    <p:sldId id="341" r:id="rId23"/>
    <p:sldId id="342" r:id="rId24"/>
    <p:sldId id="441" r:id="rId25"/>
    <p:sldId id="293" r:id="rId26"/>
    <p:sldId id="385" r:id="rId27"/>
    <p:sldId id="515" r:id="rId28"/>
    <p:sldId id="326" r:id="rId29"/>
    <p:sldId id="352" r:id="rId30"/>
    <p:sldId id="338" r:id="rId31"/>
    <p:sldId id="397" r:id="rId32"/>
    <p:sldId id="518" r:id="rId33"/>
    <p:sldId id="519" r:id="rId34"/>
    <p:sldId id="345" r:id="rId35"/>
    <p:sldId id="387" r:id="rId36"/>
    <p:sldId id="405" r:id="rId37"/>
    <p:sldId id="520" r:id="rId38"/>
    <p:sldId id="516" r:id="rId39"/>
    <p:sldId id="526" r:id="rId40"/>
    <p:sldId id="423" r:id="rId41"/>
    <p:sldId id="517" r:id="rId42"/>
    <p:sldId id="521" r:id="rId43"/>
    <p:sldId id="522" r:id="rId44"/>
    <p:sldId id="523" r:id="rId45"/>
    <p:sldId id="524" r:id="rId46"/>
    <p:sldId id="499" r:id="rId47"/>
    <p:sldId id="525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DEB"/>
    <a:srgbClr val="4A8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60"/>
    <p:restoredTop sz="81534"/>
  </p:normalViewPr>
  <p:slideViewPr>
    <p:cSldViewPr snapToGrid="0">
      <p:cViewPr varScale="1">
        <p:scale>
          <a:sx n="124" d="100"/>
          <a:sy n="124" d="100"/>
        </p:scale>
        <p:origin x="192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B2C3FC-8166-6240-83EE-965CC081C3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DC56F-5CA8-6C47-A3E5-2345B92ABE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A059E4-A14C-534B-A857-9187F87305F4}" type="datetime1">
              <a:rPr lang="en-US" altLang="en-US"/>
              <a:pPr/>
              <a:t>3/4/20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6EEEE-0C8C-F640-8FCD-15B3233C8A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F10A0-A4DB-C94A-9BF9-50167BB214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93E869-D9AA-DD42-B222-C7858DBD06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544DC19-54E4-3145-9EF1-E0A1B01885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8" rIns="93174" bIns="46588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708D40B-D507-9945-911D-FCD1A449F5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8" rIns="93174" bIns="4658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7AAB54B0-C172-D545-8A71-A64FEAF32F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9787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D60163A-9E99-714A-AC06-388F18BD19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8" rIns="93174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255251E-A34C-6E48-BC1C-B9F5806FD8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8" rIns="93174" bIns="46588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1FEE5823-96A6-CF44-95D7-4127F79B1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4" tIns="46588" rIns="93174" bIns="4658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99206F1E-3B2D-3241-B8E5-3FD7BC42CC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204E569C-B331-5848-8669-197D94AA3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370EC8ED-76BD-CA40-AAC4-BDDC50451208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14EBE4B4-8D83-3643-9A52-44DAAEC9A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82EEF38-C25A-DE48-A78C-C71575756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B69AA76D-946F-C54E-9B41-1EA445A4A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A30BB1FC-9038-EE41-A3A5-BAAF1C88B897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8454FA7-96F6-C943-9365-B54D8ACA4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F5C4988-AFBF-214A-A83A-BEC373338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350" y="4416425"/>
            <a:ext cx="47117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5B60FD9E-1100-5149-A7DB-A804DCCA2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1EA2B1BF-AABD-3348-A1A8-21CA5E64884F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D307E62-B38F-0548-9129-36AB9F840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B894A74-7796-3348-B578-C12ABC460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350" y="4416425"/>
            <a:ext cx="47117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85A87FE8-1AE1-914B-94C5-8A9814086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66F2372C-B727-B34A-9DAB-7C6BBB3F002B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F7B4B97-3AF0-4541-B05C-7EE2128D2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107E4A3-15FF-0E47-938C-57F35D8A4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350" y="4416425"/>
            <a:ext cx="47117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B8A6AA66-EC07-504B-8FCC-4008C615C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A8DC7CBB-43CD-8545-A003-6C13ABDBE1B4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BC5C7A3-1B14-C34B-8D11-2A5F66D67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33BB309-8D60-B44D-BE12-2BC5740FE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350" y="4416425"/>
            <a:ext cx="47117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C7749-6E70-4F66-823C-7A45EE8A2B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45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680243F1-3C31-7C40-8794-25A713BCF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CC9C2C72-950B-AB4A-AF5D-582D0BDBEDB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3084A4E-2933-D648-99EC-F643DA78D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A04BE36-C88C-AD49-A28B-E0BD310D6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7EBBD7-1C74-4B5D-97C2-664558D05E56}" type="slidenum">
              <a:rPr lang="en-US"/>
              <a:pPr/>
              <a:t>27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903" y="4413568"/>
            <a:ext cx="5061058" cy="41821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4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43FE7-1BDA-4F4B-9BB9-12369643E954}" type="slidenum">
              <a:rPr lang="en-US"/>
              <a:pPr/>
              <a:t>28</a:t>
            </a:fld>
            <a:endParaRPr lang="en-US"/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  <a:p>
            <a:r>
              <a:rPr lang="en-US" sz="1100" dirty="0"/>
              <a:t>T</a:t>
            </a:r>
            <a:r>
              <a:rPr lang="en-US" sz="1100" baseline="0" dirty="0"/>
              <a:t>he Indiana population has a measurable amount of aberration up until at least the 8</a:t>
            </a:r>
            <a:r>
              <a:rPr lang="en-US" sz="1100" baseline="30000" dirty="0"/>
              <a:t>th</a:t>
            </a:r>
            <a:r>
              <a:rPr lang="en-US" sz="1100" baseline="0" dirty="0"/>
              <a:t> order, on average.</a:t>
            </a:r>
          </a:p>
          <a:p>
            <a:r>
              <a:rPr lang="en-US" sz="1100" baseline="0" dirty="0"/>
              <a:t>However, if one wants to correct nearly the entire population, we’d have to have a wavefront sensor that was capable of measuring aberrations out to the 10</a:t>
            </a:r>
            <a:r>
              <a:rPr lang="en-US" sz="1100" baseline="30000" dirty="0"/>
              <a:t>th</a:t>
            </a:r>
            <a:r>
              <a:rPr lang="en-US" sz="1100" baseline="0" dirty="0"/>
              <a:t> order for Indiana, or maybe even higher for Rochester!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3461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DE09E-9A55-4238-BBD6-34E3119756C2}" type="slidenum">
              <a:rPr lang="en-US"/>
              <a:pPr/>
              <a:t>29</a:t>
            </a:fld>
            <a:endParaRPr lang="en-US"/>
          </a:p>
        </p:txBody>
      </p:sp>
      <p:sp>
        <p:nvSpPr>
          <p:cNvPr id="794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98500"/>
            <a:ext cx="4643438" cy="3484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0431" y="4414166"/>
            <a:ext cx="5060008" cy="41809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2317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C7749-6E70-4F66-823C-7A45EE8A2B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4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7833-31A2-4C4F-9155-FEE07F01842B}" type="slidenum">
              <a:rPr lang="en-US"/>
              <a:pPr/>
              <a:t>2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1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81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713FEB-E683-4E23-A5D3-19AD332EEA4F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7938" y="693738"/>
            <a:ext cx="4344987" cy="3259137"/>
          </a:xfrm>
          <a:ln/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223" y="4490328"/>
            <a:ext cx="5060632" cy="41809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41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8799D522-363F-FB47-80DB-6097CC838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0C87738D-8EA1-A847-BC02-CFA220251845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809ED81-0158-DC46-92C7-7C639F3581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F4C0A58-3CF9-974A-B0E5-9F1BC5709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7B778-FCA5-4834-8A7D-0F137E2DFCE9}" type="slidenum">
              <a:rPr lang="en-US"/>
              <a:pPr/>
              <a:t>35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6913"/>
            <a:ext cx="4641850" cy="3482975"/>
          </a:xfrm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903" y="4413569"/>
            <a:ext cx="5061058" cy="418051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00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B5FCD-388F-0646-8ECB-74A8985998AF}" type="slidenum">
              <a:rPr lang="en-US"/>
              <a:pPr/>
              <a:t>36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6913"/>
            <a:ext cx="4646613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27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9EC211C3-444F-1B43-AF6D-39BCD280E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DC844842-4F80-6F42-BA72-BEBD6A43D6E5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802C4817-B6E9-FC49-BA42-0B5CB99AE5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397A066-3A23-194F-A4F1-08ED36F9F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5A8224C8-130E-654B-A75A-857EF433A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49F78DBD-C70E-4B4E-8B29-E3BD9234DFC3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AFD451C7-3DF9-0A41-A205-CF36561AD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674640E-C13F-C44A-8751-BA8EA3354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2CD6A02C-2694-884B-9DE7-2C4E07536E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AA84E2D7-632C-5F44-B2B2-C8B36EDC6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94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56624CA4-2ECB-7748-8A02-FB93DD3B3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6B7AFA12-4607-994D-AE4E-3E489E30D478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856C5E3-2B81-C046-B081-CD254A4A3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FAE1B2A-1C96-2848-A10E-3F7F38609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F64F8-3A22-4BBB-8554-668DA9B33A3E}" type="slidenum">
              <a:rPr lang="en-US"/>
              <a:pPr/>
              <a:t>16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429" y="4414163"/>
            <a:ext cx="5060008" cy="4180920"/>
          </a:xfrm>
        </p:spPr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69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Principles of AO for vision science are similar to those in astronomy, but the 2 fields face different challenges.</a:t>
            </a:r>
          </a:p>
          <a:p>
            <a:r>
              <a:rPr lang="en-US" altLang="en-US" dirty="0"/>
              <a:t> - </a:t>
            </a:r>
            <a:r>
              <a:rPr lang="en-US" altLang="en-US" b="1" dirty="0"/>
              <a:t>Temporal variations </a:t>
            </a:r>
            <a:r>
              <a:rPr lang="en-US" altLang="en-US" dirty="0"/>
              <a:t>in the eye’s aberrations occur on a much slower time scale than in astronomy.</a:t>
            </a:r>
          </a:p>
          <a:p>
            <a:r>
              <a:rPr lang="en-US" altLang="en-US" dirty="0"/>
              <a:t>In addition, vision science AO systems are typically not as </a:t>
            </a:r>
            <a:r>
              <a:rPr lang="en-US" altLang="en-US" b="1" dirty="0"/>
              <a:t>light starved </a:t>
            </a:r>
            <a:r>
              <a:rPr lang="en-US" altLang="en-US" dirty="0"/>
              <a:t>as astronomical AO systems,</a:t>
            </a:r>
          </a:p>
          <a:p>
            <a:r>
              <a:rPr lang="en-US" altLang="en-US" dirty="0"/>
              <a:t>-</a:t>
            </a:r>
            <a:r>
              <a:rPr lang="en-US" altLang="en-US" baseline="0" dirty="0"/>
              <a:t> </a:t>
            </a:r>
            <a:r>
              <a:rPr lang="en-US" altLang="en-US" b="1" dirty="0" err="1"/>
              <a:t>isoplanatic</a:t>
            </a:r>
            <a:r>
              <a:rPr lang="en-US" altLang="en-US" b="1" dirty="0"/>
              <a:t> patch size</a:t>
            </a:r>
            <a:r>
              <a:rPr lang="en-US" altLang="en-US" dirty="0"/>
              <a:t> in the eye is on the order of a degree or so, compared with being on the order of arc minutes in astronomy.</a:t>
            </a:r>
          </a:p>
          <a:p>
            <a:r>
              <a:rPr lang="en-US" altLang="en-US" dirty="0"/>
              <a:t>On the other hand, vision science AO systems have to deal with eye movements, blinks and changes in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C7749-6E70-4F66-823C-7A45EE8A2B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BC74D8A2-2F07-A145-9494-5260B7F02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A2DF01C8-6A41-FE44-B343-77FA0E950632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E827255-89C7-0449-B092-D150F7DD9B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59E464A-BED6-4142-B576-6F440D7B0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BC92089E-5D59-EF42-A9FA-DBB6DF694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fld id="{DAFA51CF-98EB-C940-BA54-B185D65A39D3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608BD643-45B7-614E-AB5B-FC86486B38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B810EC-BBCB-5642-A55E-A78F516AF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350" y="4416425"/>
            <a:ext cx="47117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3D3AA3D-0505-C847-B052-B72488338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000">
                <a:solidFill>
                  <a:schemeClr val="tx2"/>
                </a:solidFill>
              </a:rPr>
              <a:t>Page </a:t>
            </a:r>
            <a:fld id="{EF0025C0-570B-D949-936D-364A51B1BFD4}" type="slidenum">
              <a:rPr lang="en-US" altLang="en-US" sz="1000">
                <a:solidFill>
                  <a:schemeClr val="tx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r>
              <a:rPr lang="en-US" altLang="en-US" sz="100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EE5D6A-894D-D644-90D0-E0FD338A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3062288"/>
            <a:ext cx="1592263" cy="12049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592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94535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2639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63D98C2-F2BA-6A43-B558-E531FB1F7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000">
                <a:solidFill>
                  <a:schemeClr val="tx2"/>
                </a:solidFill>
              </a:rPr>
              <a:t>Page </a:t>
            </a:r>
            <a:fld id="{6FD82531-BD6C-E844-8DA0-237D4335315D}" type="slidenum">
              <a:rPr lang="en-US" altLang="en-US" sz="1000">
                <a:solidFill>
                  <a:schemeClr val="tx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r>
              <a:rPr lang="en-US" altLang="en-US" sz="100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AD40F7-BBB3-004B-9A57-2774AFFE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163" y="1866900"/>
            <a:ext cx="1592262" cy="1204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8214" y="611352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5446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6215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49585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6768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2071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0028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33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3948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89159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02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420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4918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3858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9024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6995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160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5972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4649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450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D5653161-025D-F644-9634-9F585EDB0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55FCB509-5A49-6D4A-8F98-8982EBCA6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Line 4">
            <a:extLst>
              <a:ext uri="{FF2B5EF4-FFF2-40B4-BE49-F238E27FC236}">
                <a16:creationId xmlns:a16="http://schemas.microsoft.com/office/drawing/2014/main" id="{4B5A9EB0-35EF-F14D-ABD4-41FAC32193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619F3-0937-D440-AB25-E7CD0D307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</a:rPr>
              <a:t>Page </a:t>
            </a:r>
            <a:fld id="{6D8B4478-37CA-4F4C-B14F-77F4D8FFA015}" type="slidenum">
              <a:rPr lang="en-US" altLang="en-US" sz="2000" b="1">
                <a:solidFill>
                  <a:schemeClr val="tx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r>
              <a:rPr lang="en-US" altLang="en-US" sz="1800" b="1">
                <a:solidFill>
                  <a:schemeClr val="tx2"/>
                </a:solidFill>
              </a:rPr>
              <a:t>  </a:t>
            </a:r>
            <a:r>
              <a:rPr lang="en-US" altLang="en-US" sz="10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02758" name="Picture 6">
            <a:extLst>
              <a:ext uri="{FF2B5EF4-FFF2-40B4-BE49-F238E27FC236}">
                <a16:creationId xmlns:a16="http://schemas.microsoft.com/office/drawing/2014/main" id="{1DFABB2F-B67D-1043-B7EF-BB93B556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5pPr>
      <a:lvl6pPr marL="24574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66D22BC0-0920-B949-97BD-044893842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33C757B-3672-0D47-98B9-9E7B3A6A1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2756" name="Line 4">
            <a:extLst>
              <a:ext uri="{FF2B5EF4-FFF2-40B4-BE49-F238E27FC236}">
                <a16:creationId xmlns:a16="http://schemas.microsoft.com/office/drawing/2014/main" id="{C20562E6-58FB-5446-A542-A53EB9EFD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05EBDF1-DDDE-EA4C-86D9-82402ED1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6432550"/>
            <a:ext cx="2370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</a:rPr>
              <a:t>Page </a:t>
            </a:r>
            <a:fld id="{510EFE96-F9B1-444B-8862-CD7149087FC8}" type="slidenum">
              <a:rPr lang="en-US" altLang="en-US" b="1">
                <a:solidFill>
                  <a:schemeClr val="tx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r>
              <a:rPr lang="en-US" altLang="en-US" sz="2000" b="1">
                <a:solidFill>
                  <a:schemeClr val="tx2"/>
                </a:solidFill>
              </a:rPr>
              <a:t>  </a:t>
            </a:r>
            <a:r>
              <a:rPr lang="en-US" altLang="en-US" sz="10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02758" name="Picture 6">
            <a:extLst>
              <a:ext uri="{FF2B5EF4-FFF2-40B4-BE49-F238E27FC236}">
                <a16:creationId xmlns:a16="http://schemas.microsoft.com/office/drawing/2014/main" id="{59A9BE3A-CA18-024C-ACCE-803B2DB7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lang="en-US" sz="2800" b="1" i="1" dirty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lang="en-US" sz="2400" b="1" i="1" dirty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lang="en-US" sz="2000" b="1" i="1" dirty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lang="en-US" sz="2000" b="1" i="1" dirty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lang="en-US" sz="2000" b="1" i="1" dirty="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4.jpeg"/><Relationship Id="rId18" Type="http://schemas.openxmlformats.org/officeDocument/2006/relationships/image" Target="../media/image67.jpeg"/><Relationship Id="rId3" Type="http://schemas.openxmlformats.org/officeDocument/2006/relationships/video" Target="../media/media1.wmv"/><Relationship Id="rId21" Type="http://schemas.openxmlformats.org/officeDocument/2006/relationships/image" Target="../media/image69.jpeg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63.png"/><Relationship Id="rId17" Type="http://schemas.openxmlformats.org/officeDocument/2006/relationships/image" Target="../media/image66.jpeg"/><Relationship Id="rId2" Type="http://schemas.microsoft.com/office/2007/relationships/media" Target="../media/media1.wmv"/><Relationship Id="rId16" Type="http://schemas.microsoft.com/office/2007/relationships/hdphoto" Target="../media/hdphoto4.wdp"/><Relationship Id="rId20" Type="http://schemas.openxmlformats.org/officeDocument/2006/relationships/image" Target="../media/image6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tiff"/><Relationship Id="rId5" Type="http://schemas.openxmlformats.org/officeDocument/2006/relationships/video" Target="../media/media2.avi"/><Relationship Id="rId15" Type="http://schemas.openxmlformats.org/officeDocument/2006/relationships/image" Target="../media/image65.jpeg"/><Relationship Id="rId23" Type="http://schemas.openxmlformats.org/officeDocument/2006/relationships/image" Target="../media/image70.jpeg"/><Relationship Id="rId10" Type="http://schemas.openxmlformats.org/officeDocument/2006/relationships/image" Target="../media/image61.gif"/><Relationship Id="rId19" Type="http://schemas.microsoft.com/office/2007/relationships/hdphoto" Target="../media/hdphoto5.wdp"/><Relationship Id="rId4" Type="http://schemas.microsoft.com/office/2007/relationships/media" Target="../media/media2.avi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>
            <a:extLst>
              <a:ext uri="{FF2B5EF4-FFF2-40B4-BE49-F238E27FC236}">
                <a16:creationId xmlns:a16="http://schemas.microsoft.com/office/drawing/2014/main" id="{5E703681-A874-BA46-9A07-5D29A4D47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3" y="311150"/>
            <a:ext cx="8250237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40000"/>
              </a:spcBef>
              <a:spcAft>
                <a:spcPct val="80000"/>
              </a:spcAft>
            </a:pPr>
            <a:r>
              <a:rPr lang="en-US" altLang="en-US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Adaptive Optics for Vision Science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AC50CF6A-4D6F-374A-8A11-0C8F9E2D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3425825"/>
            <a:ext cx="73914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Claire Max</a:t>
            </a:r>
          </a:p>
          <a:p>
            <a:pPr algn="ctr">
              <a:spcAft>
                <a:spcPts val="600"/>
              </a:spcAft>
            </a:pPr>
            <a:r>
              <a:rPr lang="en-US" alt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Astro 289, UCSC</a:t>
            </a:r>
          </a:p>
          <a:p>
            <a:pPr algn="ctr">
              <a:spcAft>
                <a:spcPts val="600"/>
              </a:spcAft>
            </a:pPr>
            <a:r>
              <a:rPr lang="en-US" alt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March 5, 2020</a:t>
            </a:r>
          </a:p>
          <a:p>
            <a:pPr algn="ctr">
              <a:spcAft>
                <a:spcPts val="600"/>
              </a:spcAft>
            </a:pPr>
            <a:endParaRPr lang="en-US" altLang="en-US" b="1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anose="020B070302020209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Based on lectures by </a:t>
            </a:r>
            <a:b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</a:b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Jason Porter (U. Houston) </a:t>
            </a:r>
            <a:b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</a:b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Austin </a:t>
            </a:r>
            <a:r>
              <a:rPr lang="en-US" altLang="en-US" sz="22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Roorda</a:t>
            </a: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(UC Berkeley)</a:t>
            </a:r>
          </a:p>
          <a:p>
            <a:pPr algn="ctr">
              <a:spcAft>
                <a:spcPts val="600"/>
              </a:spcAft>
            </a:pP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Robert </a:t>
            </a:r>
            <a:r>
              <a:rPr lang="en-US" altLang="en-US" sz="22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Zawadzki</a:t>
            </a:r>
            <a:r>
              <a:rPr lang="en-US" altLang="en-US" sz="2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(UC Davis)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HowBadIsTheEye_1.pdf">
            <a:extLst>
              <a:ext uri="{FF2B5EF4-FFF2-40B4-BE49-F238E27FC236}">
                <a16:creationId xmlns:a16="http://schemas.microsoft.com/office/drawing/2014/main" id="{155C2047-2944-AF40-AACD-C78D4E937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HowBadIsTheEye_2.pdf">
            <a:extLst>
              <a:ext uri="{FF2B5EF4-FFF2-40B4-BE49-F238E27FC236}">
                <a16:creationId xmlns:a16="http://schemas.microsoft.com/office/drawing/2014/main" id="{F9509D9B-216E-5B49-9B85-2E4B22BA5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HowBadIsTheEye_3.pdf">
            <a:extLst>
              <a:ext uri="{FF2B5EF4-FFF2-40B4-BE49-F238E27FC236}">
                <a16:creationId xmlns:a16="http://schemas.microsoft.com/office/drawing/2014/main" id="{C89B208C-156D-504E-9C2B-0C46FE03C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HowBadIsTheEye_4.pdf">
            <a:extLst>
              <a:ext uri="{FF2B5EF4-FFF2-40B4-BE49-F238E27FC236}">
                <a16:creationId xmlns:a16="http://schemas.microsoft.com/office/drawing/2014/main" id="{E6F47A62-AF08-8640-B891-5F97D1E7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27B5C-2824-7841-8399-4ED79E4606F6}"/>
              </a:ext>
            </a:extLst>
          </p:cNvPr>
          <p:cNvSpPr txBox="1"/>
          <p:nvPr/>
        </p:nvSpPr>
        <p:spPr>
          <a:xfrm>
            <a:off x="2581836" y="71717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And how to correct it with AO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2133F35B-6E29-094C-81E7-38EE4254E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488" y="414338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Point Spread Function vs. Pupil Size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479C89DD-FB76-3248-A9DB-1DEDB02BC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2095500"/>
            <a:ext cx="9061450" cy="3079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endParaRPr lang="en-US" altLang="en-US" sz="1800"/>
          </a:p>
        </p:txBody>
      </p:sp>
      <p:pic>
        <p:nvPicPr>
          <p:cNvPr id="25603" name="Picture 4" descr="PSF_7">
            <a:extLst>
              <a:ext uri="{FF2B5EF4-FFF2-40B4-BE49-F238E27FC236}">
                <a16:creationId xmlns:a16="http://schemas.microsoft.com/office/drawing/2014/main" id="{F3EEB2C2-2D7B-C549-9B84-D6B040D1F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7085" r="7980" b="13281"/>
          <a:stretch>
            <a:fillRect/>
          </a:stretch>
        </p:blipFill>
        <p:spPr bwMode="auto">
          <a:xfrm>
            <a:off x="7740650" y="2259013"/>
            <a:ext cx="108426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PSF_6">
            <a:extLst>
              <a:ext uri="{FF2B5EF4-FFF2-40B4-BE49-F238E27FC236}">
                <a16:creationId xmlns:a16="http://schemas.microsoft.com/office/drawing/2014/main" id="{4A2B9610-BCAC-D64C-B899-ED9A0E17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-7751" r="14674" b="14063"/>
          <a:stretch>
            <a:fillRect/>
          </a:stretch>
        </p:blipFill>
        <p:spPr bwMode="auto">
          <a:xfrm>
            <a:off x="6324600" y="2046288"/>
            <a:ext cx="10842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PSF_5">
            <a:extLst>
              <a:ext uri="{FF2B5EF4-FFF2-40B4-BE49-F238E27FC236}">
                <a16:creationId xmlns:a16="http://schemas.microsoft.com/office/drawing/2014/main" id="{86183C93-41BF-3D41-86FA-7ED3A50B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-8965" r="-16719" b="15625"/>
          <a:stretch>
            <a:fillRect/>
          </a:stretch>
        </p:blipFill>
        <p:spPr bwMode="auto">
          <a:xfrm>
            <a:off x="5033963" y="2027238"/>
            <a:ext cx="150971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PSF_4">
            <a:extLst>
              <a:ext uri="{FF2B5EF4-FFF2-40B4-BE49-F238E27FC236}">
                <a16:creationId xmlns:a16="http://schemas.microsoft.com/office/drawing/2014/main" id="{E5625877-D674-C442-A0B6-10C6A362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563" r="20313" b="1372"/>
          <a:stretch>
            <a:fillRect/>
          </a:stretch>
        </p:blipFill>
        <p:spPr bwMode="auto">
          <a:xfrm>
            <a:off x="3822700" y="2173288"/>
            <a:ext cx="10922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PSF_3">
            <a:extLst>
              <a:ext uri="{FF2B5EF4-FFF2-40B4-BE49-F238E27FC236}">
                <a16:creationId xmlns:a16="http://schemas.microsoft.com/office/drawing/2014/main" id="{E94CEB9C-7292-614E-A3AE-36DF1D9B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563" r="3281" b="-9915"/>
          <a:stretch>
            <a:fillRect/>
          </a:stretch>
        </p:blipFill>
        <p:spPr bwMode="auto">
          <a:xfrm>
            <a:off x="2641600" y="2176463"/>
            <a:ext cx="132238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PSF_2">
            <a:extLst>
              <a:ext uri="{FF2B5EF4-FFF2-40B4-BE49-F238E27FC236}">
                <a16:creationId xmlns:a16="http://schemas.microsoft.com/office/drawing/2014/main" id="{CC943FDD-933C-AA4F-90A1-67FFBA13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1563" r="4819" b="-6631"/>
          <a:stretch>
            <a:fillRect/>
          </a:stretch>
        </p:blipFill>
        <p:spPr bwMode="auto">
          <a:xfrm>
            <a:off x="1368425" y="2176463"/>
            <a:ext cx="1322388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PSF_1">
            <a:extLst>
              <a:ext uri="{FF2B5EF4-FFF2-40B4-BE49-F238E27FC236}">
                <a16:creationId xmlns:a16="http://schemas.microsoft.com/office/drawing/2014/main" id="{9D14D25C-3BAA-D24E-AD0A-E0A62BA2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1433" b="-4521"/>
          <a:stretch>
            <a:fillRect/>
          </a:stretch>
        </p:blipFill>
        <p:spPr bwMode="auto">
          <a:xfrm>
            <a:off x="0" y="2165350"/>
            <a:ext cx="155733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9" name="Picture 11" descr="PSF7">
            <a:extLst>
              <a:ext uri="{FF2B5EF4-FFF2-40B4-BE49-F238E27FC236}">
                <a16:creationId xmlns:a16="http://schemas.microsoft.com/office/drawing/2014/main" id="{DB8F0569-77EC-8245-B4CE-A8B1DB7A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7600"/>
          <a:stretch>
            <a:fillRect/>
          </a:stretch>
        </p:blipFill>
        <p:spPr bwMode="auto">
          <a:xfrm>
            <a:off x="7456488" y="3946525"/>
            <a:ext cx="1652587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Picture 12" descr="PSF1">
            <a:extLst>
              <a:ext uri="{FF2B5EF4-FFF2-40B4-BE49-F238E27FC236}">
                <a16:creationId xmlns:a16="http://schemas.microsoft.com/office/drawing/2014/main" id="{362A1BEF-DF4C-7840-A427-E54395B0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4400"/>
          <a:stretch>
            <a:fillRect/>
          </a:stretch>
        </p:blipFill>
        <p:spPr bwMode="auto">
          <a:xfrm>
            <a:off x="141288" y="4041775"/>
            <a:ext cx="16525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1" name="Picture 13" descr="PSF2">
            <a:extLst>
              <a:ext uri="{FF2B5EF4-FFF2-40B4-BE49-F238E27FC236}">
                <a16:creationId xmlns:a16="http://schemas.microsoft.com/office/drawing/2014/main" id="{6A55AF91-FE0C-5142-8326-9D8C0CEA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r="20799"/>
          <a:stretch>
            <a:fillRect/>
          </a:stretch>
        </p:blipFill>
        <p:spPr bwMode="auto">
          <a:xfrm>
            <a:off x="1416050" y="3810000"/>
            <a:ext cx="11779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2" name="Picture 14" descr="PSF3">
            <a:extLst>
              <a:ext uri="{FF2B5EF4-FFF2-40B4-BE49-F238E27FC236}">
                <a16:creationId xmlns:a16="http://schemas.microsoft.com/office/drawing/2014/main" id="{5F362F1D-2FD8-9A46-9607-DFDBCE1B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1200"/>
          <a:stretch>
            <a:fillRect/>
          </a:stretch>
        </p:blipFill>
        <p:spPr bwMode="auto">
          <a:xfrm>
            <a:off x="2547938" y="3794125"/>
            <a:ext cx="146208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3" name="Picture 15" descr="PSF4">
            <a:extLst>
              <a:ext uri="{FF2B5EF4-FFF2-40B4-BE49-F238E27FC236}">
                <a16:creationId xmlns:a16="http://schemas.microsoft.com/office/drawing/2014/main" id="{55D65906-A885-8348-96F7-BF37500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6400"/>
          <a:stretch>
            <a:fillRect/>
          </a:stretch>
        </p:blipFill>
        <p:spPr bwMode="auto">
          <a:xfrm>
            <a:off x="3822700" y="3805238"/>
            <a:ext cx="1509713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4" name="Picture 16" descr="PSF5">
            <a:extLst>
              <a:ext uri="{FF2B5EF4-FFF2-40B4-BE49-F238E27FC236}">
                <a16:creationId xmlns:a16="http://schemas.microsoft.com/office/drawing/2014/main" id="{9FCEAE90-A37B-034A-A962-2427D91C7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r="13600"/>
          <a:stretch>
            <a:fillRect/>
          </a:stretch>
        </p:blipFill>
        <p:spPr bwMode="auto">
          <a:xfrm>
            <a:off x="5049838" y="3840163"/>
            <a:ext cx="1227137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5" name="Picture 17" descr="PSF6">
            <a:extLst>
              <a:ext uri="{FF2B5EF4-FFF2-40B4-BE49-F238E27FC236}">
                <a16:creationId xmlns:a16="http://schemas.microsoft.com/office/drawing/2014/main" id="{7CD9E757-DC21-964C-9895-C5605FF5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lum bright="72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0" r="5653"/>
          <a:stretch>
            <a:fillRect/>
          </a:stretch>
        </p:blipFill>
        <p:spPr bwMode="auto">
          <a:xfrm>
            <a:off x="6276975" y="3863975"/>
            <a:ext cx="14636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18">
            <a:extLst>
              <a:ext uri="{FF2B5EF4-FFF2-40B4-BE49-F238E27FC236}">
                <a16:creationId xmlns:a16="http://schemas.microsoft.com/office/drawing/2014/main" id="{1A157C09-2290-A64C-9059-542C2AFD1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1 mm</a:t>
            </a:r>
          </a:p>
        </p:txBody>
      </p:sp>
      <p:sp>
        <p:nvSpPr>
          <p:cNvPr id="25618" name="Text Box 19">
            <a:extLst>
              <a:ext uri="{FF2B5EF4-FFF2-40B4-BE49-F238E27FC236}">
                <a16:creationId xmlns:a16="http://schemas.microsoft.com/office/drawing/2014/main" id="{19B4DF04-EAF7-3A4A-B8AA-D94BA0BF4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2 mm</a:t>
            </a:r>
          </a:p>
        </p:txBody>
      </p:sp>
      <p:sp>
        <p:nvSpPr>
          <p:cNvPr id="25619" name="Text Box 20">
            <a:extLst>
              <a:ext uri="{FF2B5EF4-FFF2-40B4-BE49-F238E27FC236}">
                <a16:creationId xmlns:a16="http://schemas.microsoft.com/office/drawing/2014/main" id="{82BAA411-4069-C54B-94F9-575FF782A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3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>
                <a:solidFill>
                  <a:srgbClr val="FFD59A"/>
                </a:solidFill>
              </a:rPr>
              <a:t>mm</a:t>
            </a:r>
          </a:p>
        </p:txBody>
      </p:sp>
      <p:sp>
        <p:nvSpPr>
          <p:cNvPr id="25620" name="Text Box 21">
            <a:extLst>
              <a:ext uri="{FF2B5EF4-FFF2-40B4-BE49-F238E27FC236}">
                <a16:creationId xmlns:a16="http://schemas.microsoft.com/office/drawing/2014/main" id="{740FE9B9-2347-1940-A9D2-8C815C6B7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738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4 mm</a:t>
            </a:r>
          </a:p>
        </p:txBody>
      </p:sp>
      <p:sp>
        <p:nvSpPr>
          <p:cNvPr id="25621" name="Text Box 22">
            <a:extLst>
              <a:ext uri="{FF2B5EF4-FFF2-40B4-BE49-F238E27FC236}">
                <a16:creationId xmlns:a16="http://schemas.microsoft.com/office/drawing/2014/main" id="{E2993CB9-C065-4D48-A0EE-99A4B3ABC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5 mm</a:t>
            </a:r>
          </a:p>
        </p:txBody>
      </p:sp>
      <p:sp>
        <p:nvSpPr>
          <p:cNvPr id="25622" name="Text Box 23">
            <a:extLst>
              <a:ext uri="{FF2B5EF4-FFF2-40B4-BE49-F238E27FC236}">
                <a16:creationId xmlns:a16="http://schemas.microsoft.com/office/drawing/2014/main" id="{838A11A3-1CA3-CC47-AB2D-286BF6065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1798638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6 mm</a:t>
            </a:r>
          </a:p>
        </p:txBody>
      </p:sp>
      <p:sp>
        <p:nvSpPr>
          <p:cNvPr id="25623" name="Text Box 24">
            <a:extLst>
              <a:ext uri="{FF2B5EF4-FFF2-40B4-BE49-F238E27FC236}">
                <a16:creationId xmlns:a16="http://schemas.microsoft.com/office/drawing/2014/main" id="{C211A886-F92D-AF45-92D5-448C96AB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563" y="179705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D59A"/>
                </a:solidFill>
              </a:rPr>
              <a:t>7 mm</a:t>
            </a:r>
          </a:p>
        </p:txBody>
      </p:sp>
      <p:sp>
        <p:nvSpPr>
          <p:cNvPr id="25624" name="Text Box 25">
            <a:extLst>
              <a:ext uri="{FF2B5EF4-FFF2-40B4-BE49-F238E27FC236}">
                <a16:creationId xmlns:a16="http://schemas.microsoft.com/office/drawing/2014/main" id="{31E332B0-9962-3047-A0FD-D0AF12005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00" y="3097213"/>
            <a:ext cx="1776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D59A"/>
                </a:solidFill>
              </a:rPr>
              <a:t>Perfect Eye</a:t>
            </a:r>
          </a:p>
        </p:txBody>
      </p:sp>
      <p:sp>
        <p:nvSpPr>
          <p:cNvPr id="252954" name="Text Box 26">
            <a:extLst>
              <a:ext uri="{FF2B5EF4-FFF2-40B4-BE49-F238E27FC236}">
                <a16:creationId xmlns:a16="http://schemas.microsoft.com/office/drawing/2014/main" id="{E7C7EE2C-8DF4-E34D-93DE-9867ACB1E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5337175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D59A"/>
                </a:solidFill>
              </a:rPr>
              <a:t>Typical Eye</a:t>
            </a:r>
          </a:p>
        </p:txBody>
      </p:sp>
      <p:grpSp>
        <p:nvGrpSpPr>
          <p:cNvPr id="2" name="Group 27">
            <a:extLst>
              <a:ext uri="{FF2B5EF4-FFF2-40B4-BE49-F238E27FC236}">
                <a16:creationId xmlns:a16="http://schemas.microsoft.com/office/drawing/2014/main" id="{D0141EE2-53F7-9247-B42B-5C1061A70329}"/>
              </a:ext>
            </a:extLst>
          </p:cNvPr>
          <p:cNvGrpSpPr>
            <a:grpSpLocks/>
          </p:cNvGrpSpPr>
          <p:nvPr/>
        </p:nvGrpSpPr>
        <p:grpSpPr bwMode="auto">
          <a:xfrm>
            <a:off x="7715250" y="3048000"/>
            <a:ext cx="990600" cy="1600200"/>
            <a:chOff x="4860" y="1920"/>
            <a:chExt cx="624" cy="1008"/>
          </a:xfrm>
        </p:grpSpPr>
        <p:sp>
          <p:nvSpPr>
            <p:cNvPr id="252956" name="AutoShape 28">
              <a:extLst>
                <a:ext uri="{FF2B5EF4-FFF2-40B4-BE49-F238E27FC236}">
                  <a16:creationId xmlns:a16="http://schemas.microsoft.com/office/drawing/2014/main" id="{9AFD2E3E-5B2F-E44A-9696-D19BBD722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" y="1920"/>
              <a:ext cx="624" cy="1008"/>
            </a:xfrm>
            <a:prstGeom prst="upArrow">
              <a:avLst>
                <a:gd name="adj1" fmla="val 70509"/>
                <a:gd name="adj2" fmla="val 4038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chemeClr val="bg1"/>
                </a:solidFill>
                <a:latin typeface="Arial Black" charset="0"/>
                <a:ea typeface="+mn-ea"/>
              </a:endParaRPr>
            </a:p>
          </p:txBody>
        </p:sp>
        <p:sp>
          <p:nvSpPr>
            <p:cNvPr id="25629" name="Text Box 29">
              <a:extLst>
                <a:ext uri="{FF2B5EF4-FFF2-40B4-BE49-F238E27FC236}">
                  <a16:creationId xmlns:a16="http://schemas.microsoft.com/office/drawing/2014/main" id="{ABA091D9-85C8-D84E-B1A1-016FA0118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0" y="2160"/>
              <a:ext cx="4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Arial Black" panose="020B0604020202020204" pitchFamily="34" charset="0"/>
                </a:rPr>
                <a:t>AO</a:t>
              </a:r>
            </a:p>
          </p:txBody>
        </p:sp>
      </p:grpSp>
      <p:sp>
        <p:nvSpPr>
          <p:cNvPr id="25627" name="Text Box 30">
            <a:extLst>
              <a:ext uri="{FF2B5EF4-FFF2-40B4-BE49-F238E27FC236}">
                <a16:creationId xmlns:a16="http://schemas.microsoft.com/office/drawing/2014/main" id="{7CB71211-9AC3-9741-9FF4-2843E0259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2152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600" b="1" i="1">
                <a:solidFill>
                  <a:srgbClr val="FFD59A"/>
                </a:solidFill>
              </a:rPr>
              <a:t>C. of Austin Roorda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>
            <a:extLst>
              <a:ext uri="{FF2B5EF4-FFF2-40B4-BE49-F238E27FC236}">
                <a16:creationId xmlns:a16="http://schemas.microsoft.com/office/drawing/2014/main" id="{3A0FEB22-6844-F346-8FFF-804F4DC0E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006600"/>
            <a:ext cx="1468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2000" b="1"/>
              <a:t>Wave </a:t>
            </a:r>
          </a:p>
          <a:p>
            <a:pPr algn="ctr"/>
            <a:r>
              <a:rPr lang="en-US" altLang="en-US" sz="2000" b="1"/>
              <a:t>Aberration</a:t>
            </a:r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06DA120E-CCDD-7F4D-BFE6-66B2FE8FC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3797300"/>
            <a:ext cx="1652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2000" b="1"/>
              <a:t>Pointspread</a:t>
            </a:r>
          </a:p>
          <a:p>
            <a:pPr algn="ctr"/>
            <a:r>
              <a:rPr lang="en-US" altLang="en-US" sz="2000" b="1"/>
              <a:t>Function 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6210BC52-2236-354C-93E2-C06C664E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514975"/>
            <a:ext cx="111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2000" b="1"/>
              <a:t>Retinal Image</a:t>
            </a:r>
          </a:p>
        </p:txBody>
      </p:sp>
      <p:sp>
        <p:nvSpPr>
          <p:cNvPr id="27652" name="Line 5">
            <a:extLst>
              <a:ext uri="{FF2B5EF4-FFF2-40B4-BE49-F238E27FC236}">
                <a16:creationId xmlns:a16="http://schemas.microsoft.com/office/drawing/2014/main" id="{47E63541-AAAE-C941-BC89-9BD99CE64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3588" y="6770688"/>
            <a:ext cx="8810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6F0DE8D3-8BDE-C24D-971E-722EC259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6681788"/>
            <a:ext cx="471488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7654" name="Text Box 7">
            <a:extLst>
              <a:ext uri="{FF2B5EF4-FFF2-40B4-BE49-F238E27FC236}">
                <a16:creationId xmlns:a16="http://schemas.microsoft.com/office/drawing/2014/main" id="{4582FF64-21FC-8D44-8D01-5057A525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657542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900" b="1"/>
              <a:t>0.5 deg</a:t>
            </a:r>
          </a:p>
        </p:txBody>
      </p:sp>
      <p:pic>
        <p:nvPicPr>
          <p:cNvPr id="27655" name="Picture 8">
            <a:extLst>
              <a:ext uri="{FF2B5EF4-FFF2-40B4-BE49-F238E27FC236}">
                <a16:creationId xmlns:a16="http://schemas.microsoft.com/office/drawing/2014/main" id="{C9E7ED59-E957-1440-9F59-20E665E6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5114925"/>
            <a:ext cx="1582737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>
            <a:extLst>
              <a:ext uri="{FF2B5EF4-FFF2-40B4-BE49-F238E27FC236}">
                <a16:creationId xmlns:a16="http://schemas.microsoft.com/office/drawing/2014/main" id="{3E348DAC-4D95-4348-AA15-05612B5A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6000" r="36000" b="35719"/>
          <a:stretch>
            <a:fillRect/>
          </a:stretch>
        </p:blipFill>
        <p:spPr bwMode="auto">
          <a:xfrm>
            <a:off x="7334250" y="3371850"/>
            <a:ext cx="1582738" cy="154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">
            <a:extLst>
              <a:ext uri="{FF2B5EF4-FFF2-40B4-BE49-F238E27FC236}">
                <a16:creationId xmlns:a16="http://schemas.microsoft.com/office/drawing/2014/main" id="{9D6E5DCE-DF58-4D48-B0ED-6141CDBE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37125" r="37407" b="34593"/>
          <a:stretch>
            <a:fillRect/>
          </a:stretch>
        </p:blipFill>
        <p:spPr bwMode="auto">
          <a:xfrm>
            <a:off x="5395913" y="3371850"/>
            <a:ext cx="1581150" cy="1541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1">
            <a:extLst>
              <a:ext uri="{FF2B5EF4-FFF2-40B4-BE49-F238E27FC236}">
                <a16:creationId xmlns:a16="http://schemas.microsoft.com/office/drawing/2014/main" id="{7391FEE9-4153-8F4A-ACF3-B78AE652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5114925"/>
            <a:ext cx="1584325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2">
            <a:extLst>
              <a:ext uri="{FF2B5EF4-FFF2-40B4-BE49-F238E27FC236}">
                <a16:creationId xmlns:a16="http://schemas.microsoft.com/office/drawing/2014/main" id="{071A451A-CB7D-7648-A0AB-3060F0A4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6000" r="36000" b="36000"/>
          <a:stretch>
            <a:fillRect/>
          </a:stretch>
        </p:blipFill>
        <p:spPr bwMode="auto">
          <a:xfrm>
            <a:off x="3500438" y="3371850"/>
            <a:ext cx="1579562" cy="155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3">
            <a:extLst>
              <a:ext uri="{FF2B5EF4-FFF2-40B4-BE49-F238E27FC236}">
                <a16:creationId xmlns:a16="http://schemas.microsoft.com/office/drawing/2014/main" id="{309FB1D4-9BD9-DD45-80A6-6320ADC7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5114925"/>
            <a:ext cx="1584325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4">
            <a:extLst>
              <a:ext uri="{FF2B5EF4-FFF2-40B4-BE49-F238E27FC236}">
                <a16:creationId xmlns:a16="http://schemas.microsoft.com/office/drawing/2014/main" id="{DB3D6F75-BEB6-6F4F-AA1D-68ACFD08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1611313"/>
            <a:ext cx="1584325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5">
            <a:extLst>
              <a:ext uri="{FF2B5EF4-FFF2-40B4-BE49-F238E27FC236}">
                <a16:creationId xmlns:a16="http://schemas.microsoft.com/office/drawing/2014/main" id="{A38B1E06-D16A-A14F-A1E6-3ED67004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611313"/>
            <a:ext cx="1584325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6">
            <a:extLst>
              <a:ext uri="{FF2B5EF4-FFF2-40B4-BE49-F238E27FC236}">
                <a16:creationId xmlns:a16="http://schemas.microsoft.com/office/drawing/2014/main" id="{4F2CCC0E-E3FE-3249-8C0E-2ED81BE6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1611313"/>
            <a:ext cx="1582737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Rectangle 17">
            <a:extLst>
              <a:ext uri="{FF2B5EF4-FFF2-40B4-BE49-F238E27FC236}">
                <a16:creationId xmlns:a16="http://schemas.microsoft.com/office/drawing/2014/main" id="{39259896-3B75-B043-9706-C114B2523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1603375"/>
            <a:ext cx="15414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27665" name="Picture 18">
            <a:extLst>
              <a:ext uri="{FF2B5EF4-FFF2-40B4-BE49-F238E27FC236}">
                <a16:creationId xmlns:a16="http://schemas.microsoft.com/office/drawing/2014/main" id="{7637E1CB-9B8A-D94B-971E-5DE28726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6000" r="36000" b="35719"/>
          <a:stretch>
            <a:fillRect/>
          </a:stretch>
        </p:blipFill>
        <p:spPr bwMode="auto">
          <a:xfrm>
            <a:off x="1735138" y="3371850"/>
            <a:ext cx="159226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9">
            <a:extLst>
              <a:ext uri="{FF2B5EF4-FFF2-40B4-BE49-F238E27FC236}">
                <a16:creationId xmlns:a16="http://schemas.microsoft.com/office/drawing/2014/main" id="{1DA9A8A7-BB52-5148-8570-6E1176F3CEA6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5111750"/>
            <a:ext cx="1584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Text Box 20">
            <a:extLst>
              <a:ext uri="{FF2B5EF4-FFF2-40B4-BE49-F238E27FC236}">
                <a16:creationId xmlns:a16="http://schemas.microsoft.com/office/drawing/2014/main" id="{A2A42097-4758-A14E-8C14-EEACA5C0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087438"/>
            <a:ext cx="16319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/>
              <a:t>Perfect eye</a:t>
            </a:r>
          </a:p>
          <a:p>
            <a:pPr algn="ctr"/>
            <a:r>
              <a:rPr lang="en-US" altLang="en-US" sz="1400"/>
              <a:t>(diffraction limited)</a:t>
            </a:r>
            <a:endParaRPr lang="en-US" altLang="en-US" sz="1000"/>
          </a:p>
        </p:txBody>
      </p:sp>
      <p:sp>
        <p:nvSpPr>
          <p:cNvPr id="27668" name="Text Box 21">
            <a:extLst>
              <a:ext uri="{FF2B5EF4-FFF2-40B4-BE49-F238E27FC236}">
                <a16:creationId xmlns:a16="http://schemas.microsoft.com/office/drawing/2014/main" id="{24E87A4B-9CBB-7A4D-B96B-E7A17CD8B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1268413"/>
            <a:ext cx="581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/>
              <a:t>MRB</a:t>
            </a:r>
          </a:p>
        </p:txBody>
      </p:sp>
      <p:sp>
        <p:nvSpPr>
          <p:cNvPr id="27669" name="Text Box 22">
            <a:extLst>
              <a:ext uri="{FF2B5EF4-FFF2-40B4-BE49-F238E27FC236}">
                <a16:creationId xmlns:a16="http://schemas.microsoft.com/office/drawing/2014/main" id="{F394F549-5328-3F45-A2A1-40592A7A7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1268413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/>
              <a:t>GYY</a:t>
            </a:r>
          </a:p>
        </p:txBody>
      </p:sp>
      <p:sp>
        <p:nvSpPr>
          <p:cNvPr id="27670" name="Text Box 23">
            <a:extLst>
              <a:ext uri="{FF2B5EF4-FFF2-40B4-BE49-F238E27FC236}">
                <a16:creationId xmlns:a16="http://schemas.microsoft.com/office/drawing/2014/main" id="{26F58F81-3663-9C40-AD88-9B37EB46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988" y="1268413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/>
              <a:t>MAK</a:t>
            </a:r>
          </a:p>
        </p:txBody>
      </p:sp>
      <p:sp>
        <p:nvSpPr>
          <p:cNvPr id="300056" name="Text Box 24">
            <a:extLst>
              <a:ext uri="{FF2B5EF4-FFF2-40B4-BE49-F238E27FC236}">
                <a16:creationId xmlns:a16="http://schemas.microsoft.com/office/drawing/2014/main" id="{EA7607A1-4828-DB46-9BE7-A163E562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28588"/>
            <a:ext cx="68595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3200" b="1" i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Every eye has a different pattern</a:t>
            </a:r>
          </a:p>
          <a:p>
            <a:pPr>
              <a:defRPr/>
            </a:pPr>
            <a:r>
              <a:rPr lang="en-US" sz="3200" b="1" i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of high order aberrations</a:t>
            </a:r>
            <a:endParaRPr lang="en-US" sz="1800" i="1">
              <a:solidFill>
                <a:srgbClr val="FFD59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charset="0"/>
            </a:endParaRPr>
          </a:p>
        </p:txBody>
      </p:sp>
      <p:sp>
        <p:nvSpPr>
          <p:cNvPr id="27672" name="Text Box 25">
            <a:extLst>
              <a:ext uri="{FF2B5EF4-FFF2-40B4-BE49-F238E27FC236}">
                <a16:creationId xmlns:a16="http://schemas.microsoft.com/office/drawing/2014/main" id="{84B31FBC-21EF-F544-9D3C-6ED4ED2AC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3067050"/>
            <a:ext cx="1268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/>
              <a:t>5.7 mm pupil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19075"/>
            <a:ext cx="8991600" cy="622300"/>
          </a:xfrm>
        </p:spPr>
        <p:txBody>
          <a:bodyPr/>
          <a:lstStyle/>
          <a:p>
            <a:r>
              <a:rPr lang="en-US" sz="3200" b="1" dirty="0">
                <a:solidFill>
                  <a:srgbClr val="FFCC00"/>
                </a:solidFill>
              </a:rPr>
              <a:t>How can we use AO to improve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"/>
          <a:stretch>
            <a:fillRect/>
          </a:stretch>
        </p:blipFill>
        <p:spPr bwMode="auto">
          <a:xfrm>
            <a:off x="4567238" y="3892550"/>
            <a:ext cx="3522662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4979988" y="4733925"/>
            <a:ext cx="1331912" cy="714375"/>
            <a:chOff x="3137" y="2982"/>
            <a:chExt cx="839" cy="450"/>
          </a:xfrm>
        </p:grpSpPr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3935" y="3242"/>
              <a:ext cx="36" cy="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flipH="1" flipV="1">
              <a:off x="3137" y="2993"/>
              <a:ext cx="798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H="1" flipV="1">
              <a:off x="3611" y="2982"/>
              <a:ext cx="365" cy="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 flipH="1">
              <a:off x="3140" y="3285"/>
              <a:ext cx="794" cy="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flipH="1">
              <a:off x="3610" y="3288"/>
              <a:ext cx="36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3142" y="2987"/>
              <a:ext cx="471" cy="44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>
                  <a:latin typeface="Times" charset="0"/>
                </a:rPr>
                <a:t>?</a:t>
              </a:r>
            </a:p>
          </p:txBody>
        </p:sp>
      </p:grp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11163" y="4843463"/>
            <a:ext cx="278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the resolution of</a:t>
            </a:r>
          </a:p>
          <a:p>
            <a:pPr eaLnBrk="0" hangingPunct="0"/>
            <a:r>
              <a:rPr lang="en-US" sz="2400" b="1" dirty="0"/>
              <a:t>retinal images?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11163" y="2017713"/>
            <a:ext cx="3227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the quality of vision?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989013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387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" y="1683783"/>
            <a:ext cx="9134361" cy="465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0963" y="143510"/>
            <a:ext cx="89715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>
                <a:solidFill>
                  <a:srgbClr val="C00000"/>
                </a:solidFill>
                <a:ea typeface="ＭＳ Ｐゴシック" charset="-128"/>
              </a:rPr>
              <a:t>AO for astronomy and vision science are</a:t>
            </a:r>
          </a:p>
          <a:p>
            <a:pPr algn="ctr" eaLnBrk="0" hangingPunct="0"/>
            <a:r>
              <a:rPr lang="en-US" sz="3000" b="1" dirty="0">
                <a:solidFill>
                  <a:srgbClr val="C00000"/>
                </a:solidFill>
                <a:ea typeface="ＭＳ Ｐゴシック" charset="-128"/>
              </a:rPr>
              <a:t>fundamentally similar, but face different challenges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79" y="3771900"/>
            <a:ext cx="1861408" cy="830997"/>
          </a:xfrm>
          <a:prstGeom prst="rect">
            <a:avLst/>
          </a:prstGeom>
          <a:solidFill>
            <a:srgbClr val="4A83E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Ocular</a:t>
            </a:r>
          </a:p>
          <a:p>
            <a:pPr algn="ctr"/>
            <a:r>
              <a:rPr lang="en-US" sz="2400" b="1" dirty="0"/>
              <a:t>aberrations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60687" y="1452950"/>
            <a:ext cx="1660289" cy="461665"/>
          </a:xfrm>
          <a:prstGeom prst="rect">
            <a:avLst/>
          </a:prstGeom>
          <a:solidFill>
            <a:srgbClr val="4A83E9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Personnel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9479" y="4975860"/>
            <a:ext cx="934871" cy="461665"/>
          </a:xfrm>
          <a:prstGeom prst="rect">
            <a:avLst/>
          </a:prstGeom>
          <a:solidFill>
            <a:srgbClr val="4A83E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Pupil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6476" y="6177023"/>
            <a:ext cx="1130438" cy="461665"/>
          </a:xfrm>
          <a:prstGeom prst="rect">
            <a:avLst/>
          </a:prstGeom>
          <a:solidFill>
            <a:srgbClr val="4A83E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Subject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4743" y="277298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&lt; $200k</a:t>
            </a:r>
          </a:p>
        </p:txBody>
      </p:sp>
    </p:spTree>
    <p:extLst>
      <p:ext uri="{BB962C8B-B14F-4D97-AF65-F5344CB8AC3E}">
        <p14:creationId xmlns:p14="http://schemas.microsoft.com/office/powerpoint/2010/main" val="2782899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>
            <a:extLst>
              <a:ext uri="{FF2B5EF4-FFF2-40B4-BE49-F238E27FC236}">
                <a16:creationId xmlns:a16="http://schemas.microsoft.com/office/drawing/2014/main" id="{BED63C17-C931-9644-8AD9-72A2171A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407988"/>
            <a:ext cx="6688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Sources of Retinal Image Blur</a:t>
            </a:r>
          </a:p>
        </p:txBody>
      </p:sp>
      <p:sp>
        <p:nvSpPr>
          <p:cNvPr id="250883" name="Text Box 3">
            <a:extLst>
              <a:ext uri="{FF2B5EF4-FFF2-40B4-BE49-F238E27FC236}">
                <a16:creationId xmlns:a16="http://schemas.microsoft.com/office/drawing/2014/main" id="{ACE9110B-64B4-6D45-9F38-9019B576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2062163"/>
            <a:ext cx="2495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Diffraction</a:t>
            </a:r>
          </a:p>
        </p:txBody>
      </p:sp>
      <p:sp>
        <p:nvSpPr>
          <p:cNvPr id="250884" name="Text Box 4">
            <a:extLst>
              <a:ext uri="{FF2B5EF4-FFF2-40B4-BE49-F238E27FC236}">
                <a16:creationId xmlns:a16="http://schemas.microsoft.com/office/drawing/2014/main" id="{83F003E5-09EA-A046-A943-C8F400A9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2874963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Aberrations</a:t>
            </a:r>
          </a:p>
        </p:txBody>
      </p:sp>
      <p:sp>
        <p:nvSpPr>
          <p:cNvPr id="250885" name="Text Box 5">
            <a:extLst>
              <a:ext uri="{FF2B5EF4-FFF2-40B4-BE49-F238E27FC236}">
                <a16:creationId xmlns:a16="http://schemas.microsoft.com/office/drawing/2014/main" id="{ECD34ACB-8FC6-F548-AA0F-0E7EB76F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3694113"/>
            <a:ext cx="297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Light Scatter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189A3C3C-81C9-414C-AB47-A81E70F12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en-US" sz="2000">
              <a:latin typeface="Times" pitchFamily="2" charset="0"/>
            </a:endParaRPr>
          </a:p>
        </p:txBody>
      </p:sp>
      <p:sp>
        <p:nvSpPr>
          <p:cNvPr id="30722" name="Freeform 3">
            <a:extLst>
              <a:ext uri="{FF2B5EF4-FFF2-40B4-BE49-F238E27FC236}">
                <a16:creationId xmlns:a16="http://schemas.microsoft.com/office/drawing/2014/main" id="{0DEEE20A-BE18-064A-A572-C58DBC3D2DF3}"/>
              </a:ext>
            </a:extLst>
          </p:cNvPr>
          <p:cNvSpPr>
            <a:spLocks/>
          </p:cNvSpPr>
          <p:nvPr/>
        </p:nvSpPr>
        <p:spPr bwMode="auto">
          <a:xfrm rot="10800000">
            <a:off x="6629400" y="3810000"/>
            <a:ext cx="1524000" cy="12954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Freeform 4">
            <a:extLst>
              <a:ext uri="{FF2B5EF4-FFF2-40B4-BE49-F238E27FC236}">
                <a16:creationId xmlns:a16="http://schemas.microsoft.com/office/drawing/2014/main" id="{A000C793-B86A-A34E-97A0-73511CB7B0B6}"/>
              </a:ext>
            </a:extLst>
          </p:cNvPr>
          <p:cNvSpPr>
            <a:spLocks/>
          </p:cNvSpPr>
          <p:nvPr/>
        </p:nvSpPr>
        <p:spPr bwMode="auto">
          <a:xfrm rot="10800000">
            <a:off x="4394200" y="5181600"/>
            <a:ext cx="2781300" cy="1371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Freeform 5">
            <a:extLst>
              <a:ext uri="{FF2B5EF4-FFF2-40B4-BE49-F238E27FC236}">
                <a16:creationId xmlns:a16="http://schemas.microsoft.com/office/drawing/2014/main" id="{50D00C73-683B-6048-944F-26E4B03A669F}"/>
              </a:ext>
            </a:extLst>
          </p:cNvPr>
          <p:cNvSpPr>
            <a:spLocks/>
          </p:cNvSpPr>
          <p:nvPr/>
        </p:nvSpPr>
        <p:spPr bwMode="auto">
          <a:xfrm rot="10800000">
            <a:off x="685800" y="4800600"/>
            <a:ext cx="2743200" cy="1752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Freeform 6">
            <a:extLst>
              <a:ext uri="{FF2B5EF4-FFF2-40B4-BE49-F238E27FC236}">
                <a16:creationId xmlns:a16="http://schemas.microsoft.com/office/drawing/2014/main" id="{BF2A7195-D18F-3944-8596-75AEADD9420D}"/>
              </a:ext>
            </a:extLst>
          </p:cNvPr>
          <p:cNvSpPr>
            <a:spLocks/>
          </p:cNvSpPr>
          <p:nvPr/>
        </p:nvSpPr>
        <p:spPr bwMode="auto">
          <a:xfrm rot="10800000">
            <a:off x="1447800" y="3044825"/>
            <a:ext cx="1981200" cy="1450975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Text Box 7">
            <a:extLst>
              <a:ext uri="{FF2B5EF4-FFF2-40B4-BE49-F238E27FC236}">
                <a16:creationId xmlns:a16="http://schemas.microsoft.com/office/drawing/2014/main" id="{ED783CE2-0DD6-CE41-BC58-F9E36CDC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128963"/>
            <a:ext cx="1895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	sensor</a:t>
            </a:r>
          </a:p>
        </p:txBody>
      </p:sp>
      <p:sp>
        <p:nvSpPr>
          <p:cNvPr id="30727" name="Text Box 8">
            <a:extLst>
              <a:ext uri="{FF2B5EF4-FFF2-40B4-BE49-F238E27FC236}">
                <a16:creationId xmlns:a16="http://schemas.microsoft.com/office/drawing/2014/main" id="{6BBFB1D7-46E2-4440-AB3A-BE7DD79C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143625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 corrector</a:t>
            </a: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982A45EC-59B3-A647-9F51-7FDEA627A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906838"/>
            <a:ext cx="106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laser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beacon</a:t>
            </a:r>
          </a:p>
        </p:txBody>
      </p:sp>
      <p:sp>
        <p:nvSpPr>
          <p:cNvPr id="30729" name="Freeform 10">
            <a:extLst>
              <a:ext uri="{FF2B5EF4-FFF2-40B4-BE49-F238E27FC236}">
                <a16:creationId xmlns:a16="http://schemas.microsoft.com/office/drawing/2014/main" id="{482609AA-CD04-574B-BF2C-183C88E149A5}"/>
              </a:ext>
            </a:extLst>
          </p:cNvPr>
          <p:cNvSpPr>
            <a:spLocks/>
          </p:cNvSpPr>
          <p:nvPr/>
        </p:nvSpPr>
        <p:spPr bwMode="auto">
          <a:xfrm rot="9985261">
            <a:off x="5186363" y="5975350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Oval 11">
            <a:extLst>
              <a:ext uri="{FF2B5EF4-FFF2-40B4-BE49-F238E27FC236}">
                <a16:creationId xmlns:a16="http://schemas.microsoft.com/office/drawing/2014/main" id="{28CBAD24-0E6F-2B4B-AF37-31BC9077BC3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0800" y="4379913"/>
            <a:ext cx="598488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31" name="Line 12">
            <a:extLst>
              <a:ext uri="{FF2B5EF4-FFF2-40B4-BE49-F238E27FC236}">
                <a16:creationId xmlns:a16="http://schemas.microsoft.com/office/drawing/2014/main" id="{C1695D16-4258-6245-9FCD-0C24EDBE19D7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2075" y="4410075"/>
            <a:ext cx="1588" cy="1562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3">
            <a:extLst>
              <a:ext uri="{FF2B5EF4-FFF2-40B4-BE49-F238E27FC236}">
                <a16:creationId xmlns:a16="http://schemas.microsoft.com/office/drawing/2014/main" id="{BAC59E7F-635E-D34D-BC43-43102172919E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688013" y="4408488"/>
            <a:ext cx="0" cy="1287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Rectangle 14">
            <a:extLst>
              <a:ext uri="{FF2B5EF4-FFF2-40B4-BE49-F238E27FC236}">
                <a16:creationId xmlns:a16="http://schemas.microsoft.com/office/drawing/2014/main" id="{1433D441-A483-FC4B-896B-41FE2E3592F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81563" y="6008688"/>
            <a:ext cx="11001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34" name="Rectangle 15">
            <a:extLst>
              <a:ext uri="{FF2B5EF4-FFF2-40B4-BE49-F238E27FC236}">
                <a16:creationId xmlns:a16="http://schemas.microsoft.com/office/drawing/2014/main" id="{714A8BE6-1AF2-8440-B2C0-111DDFED69B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7913" y="4148138"/>
            <a:ext cx="1212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35" name="Freeform 16">
            <a:extLst>
              <a:ext uri="{FF2B5EF4-FFF2-40B4-BE49-F238E27FC236}">
                <a16:creationId xmlns:a16="http://schemas.microsoft.com/office/drawing/2014/main" id="{E933C58D-C747-DF43-B759-D3DF5EC024DE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649788"/>
            <a:ext cx="514350" cy="6032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Freeform 17">
            <a:extLst>
              <a:ext uri="{FF2B5EF4-FFF2-40B4-BE49-F238E27FC236}">
                <a16:creationId xmlns:a16="http://schemas.microsoft.com/office/drawing/2014/main" id="{671B31DD-A461-594C-BEC0-2F292AE8989A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540250"/>
            <a:ext cx="514350" cy="57150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2147483647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1"/>
                </a:cubicBezTo>
                <a:cubicBezTo>
                  <a:pt x="36" y="11"/>
                  <a:pt x="53" y="2"/>
                  <a:pt x="65" y="1"/>
                </a:cubicBezTo>
                <a:cubicBezTo>
                  <a:pt x="77" y="0"/>
                  <a:pt x="86" y="4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Freeform 18">
            <a:extLst>
              <a:ext uri="{FF2B5EF4-FFF2-40B4-BE49-F238E27FC236}">
                <a16:creationId xmlns:a16="http://schemas.microsoft.com/office/drawing/2014/main" id="{E5CD6FEE-DF19-CD4B-8D51-97D0ED1B24BF}"/>
              </a:ext>
            </a:extLst>
          </p:cNvPr>
          <p:cNvSpPr>
            <a:spLocks/>
          </p:cNvSpPr>
          <p:nvPr/>
        </p:nvSpPr>
        <p:spPr bwMode="auto">
          <a:xfrm rot="8806564">
            <a:off x="2606675" y="4200525"/>
            <a:ext cx="317500" cy="177800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2147483647 h 33"/>
              <a:gd name="T8" fmla="*/ 2147483647 w 5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33"/>
              <a:gd name="T17" fmla="*/ 59 w 5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33">
                <a:moveTo>
                  <a:pt x="28" y="13"/>
                </a:moveTo>
                <a:cubicBezTo>
                  <a:pt x="12" y="21"/>
                  <a:pt x="0" y="29"/>
                  <a:pt x="1" y="31"/>
                </a:cubicBezTo>
                <a:cubicBezTo>
                  <a:pt x="2" y="33"/>
                  <a:pt x="16" y="28"/>
                  <a:pt x="31" y="20"/>
                </a:cubicBezTo>
                <a:cubicBezTo>
                  <a:pt x="47" y="12"/>
                  <a:pt x="59" y="4"/>
                  <a:pt x="58" y="2"/>
                </a:cubicBezTo>
                <a:cubicBezTo>
                  <a:pt x="57" y="0"/>
                  <a:pt x="44" y="5"/>
                  <a:pt x="28" y="1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8" name="Freeform 19">
            <a:extLst>
              <a:ext uri="{FF2B5EF4-FFF2-40B4-BE49-F238E27FC236}">
                <a16:creationId xmlns:a16="http://schemas.microsoft.com/office/drawing/2014/main" id="{C03680C6-46E7-5540-99CF-DC0CB2AAD6DD}"/>
              </a:ext>
            </a:extLst>
          </p:cNvPr>
          <p:cNvSpPr>
            <a:spLocks/>
          </p:cNvSpPr>
          <p:nvPr/>
        </p:nvSpPr>
        <p:spPr bwMode="auto">
          <a:xfrm rot="8806564">
            <a:off x="3921125" y="4973638"/>
            <a:ext cx="552450" cy="304800"/>
          </a:xfrm>
          <a:custGeom>
            <a:avLst/>
            <a:gdLst>
              <a:gd name="T0" fmla="*/ 2147483647 w 103"/>
              <a:gd name="T1" fmla="*/ 2147483647 h 57"/>
              <a:gd name="T2" fmla="*/ 2147483647 w 103"/>
              <a:gd name="T3" fmla="*/ 2147483647 h 57"/>
              <a:gd name="T4" fmla="*/ 2147483647 w 103"/>
              <a:gd name="T5" fmla="*/ 2147483647 h 57"/>
              <a:gd name="T6" fmla="*/ 2147483647 w 103"/>
              <a:gd name="T7" fmla="*/ 2147483647 h 57"/>
              <a:gd name="T8" fmla="*/ 2147483647 w 103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57"/>
              <a:gd name="T17" fmla="*/ 103 w 10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57">
                <a:moveTo>
                  <a:pt x="48" y="23"/>
                </a:moveTo>
                <a:cubicBezTo>
                  <a:pt x="21" y="36"/>
                  <a:pt x="0" y="50"/>
                  <a:pt x="1" y="54"/>
                </a:cubicBezTo>
                <a:cubicBezTo>
                  <a:pt x="3" y="57"/>
                  <a:pt x="27" y="49"/>
                  <a:pt x="55" y="35"/>
                </a:cubicBezTo>
                <a:cubicBezTo>
                  <a:pt x="82" y="21"/>
                  <a:pt x="103" y="7"/>
                  <a:pt x="102" y="4"/>
                </a:cubicBezTo>
                <a:cubicBezTo>
                  <a:pt x="100" y="0"/>
                  <a:pt x="76" y="9"/>
                  <a:pt x="48" y="2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9" name="Freeform 20">
            <a:extLst>
              <a:ext uri="{FF2B5EF4-FFF2-40B4-BE49-F238E27FC236}">
                <a16:creationId xmlns:a16="http://schemas.microsoft.com/office/drawing/2014/main" id="{10D5FDED-8C26-D84E-BF43-231BA2A6417A}"/>
              </a:ext>
            </a:extLst>
          </p:cNvPr>
          <p:cNvSpPr>
            <a:spLocks/>
          </p:cNvSpPr>
          <p:nvPr/>
        </p:nvSpPr>
        <p:spPr bwMode="auto">
          <a:xfrm rot="8806564">
            <a:off x="1727200" y="3584575"/>
            <a:ext cx="557213" cy="534988"/>
          </a:xfrm>
          <a:custGeom>
            <a:avLst/>
            <a:gdLst>
              <a:gd name="T0" fmla="*/ 0 w 888"/>
              <a:gd name="T1" fmla="*/ 2147483647 h 853"/>
              <a:gd name="T2" fmla="*/ 2147483647 w 888"/>
              <a:gd name="T3" fmla="*/ 2147483647 h 853"/>
              <a:gd name="T4" fmla="*/ 2147483647 w 888"/>
              <a:gd name="T5" fmla="*/ 2147483647 h 853"/>
              <a:gd name="T6" fmla="*/ 2147483647 w 888"/>
              <a:gd name="T7" fmla="*/ 0 h 853"/>
              <a:gd name="T8" fmla="*/ 0 w 888"/>
              <a:gd name="T9" fmla="*/ 214748364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8"/>
              <a:gd name="T16" fmla="*/ 0 h 853"/>
              <a:gd name="T17" fmla="*/ 888 w 888"/>
              <a:gd name="T18" fmla="*/ 853 h 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8" h="853">
                <a:moveTo>
                  <a:pt x="0" y="307"/>
                </a:moveTo>
                <a:lnTo>
                  <a:pt x="273" y="853"/>
                </a:lnTo>
                <a:lnTo>
                  <a:pt x="888" y="546"/>
                </a:lnTo>
                <a:lnTo>
                  <a:pt x="614" y="0"/>
                </a:lnTo>
                <a:lnTo>
                  <a:pt x="0" y="307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0" name="Freeform 21">
            <a:extLst>
              <a:ext uri="{FF2B5EF4-FFF2-40B4-BE49-F238E27FC236}">
                <a16:creationId xmlns:a16="http://schemas.microsoft.com/office/drawing/2014/main" id="{EEB3C331-CBF8-CD44-99D9-E6CC6AEE8670}"/>
              </a:ext>
            </a:extLst>
          </p:cNvPr>
          <p:cNvSpPr>
            <a:spLocks/>
          </p:cNvSpPr>
          <p:nvPr/>
        </p:nvSpPr>
        <p:spPr bwMode="auto">
          <a:xfrm rot="8806564">
            <a:off x="3286125" y="4603750"/>
            <a:ext cx="379413" cy="161925"/>
          </a:xfrm>
          <a:custGeom>
            <a:avLst/>
            <a:gdLst>
              <a:gd name="T0" fmla="*/ 2147483647 w 606"/>
              <a:gd name="T1" fmla="*/ 0 h 256"/>
              <a:gd name="T2" fmla="*/ 0 w 606"/>
              <a:gd name="T3" fmla="*/ 2147483647 h 256"/>
              <a:gd name="T4" fmla="*/ 2147483647 w 606"/>
              <a:gd name="T5" fmla="*/ 2147483647 h 256"/>
              <a:gd name="T6" fmla="*/ 2147483647 w 606"/>
              <a:gd name="T7" fmla="*/ 2147483647 h 256"/>
              <a:gd name="T8" fmla="*/ 2147483647 w 60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256"/>
              <a:gd name="T17" fmla="*/ 606 w 60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256">
                <a:moveTo>
                  <a:pt x="17" y="0"/>
                </a:moveTo>
                <a:lnTo>
                  <a:pt x="0" y="68"/>
                </a:lnTo>
                <a:lnTo>
                  <a:pt x="580" y="256"/>
                </a:lnTo>
                <a:lnTo>
                  <a:pt x="606" y="196"/>
                </a:lnTo>
                <a:lnTo>
                  <a:pt x="17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1" name="Freeform 22">
            <a:extLst>
              <a:ext uri="{FF2B5EF4-FFF2-40B4-BE49-F238E27FC236}">
                <a16:creationId xmlns:a16="http://schemas.microsoft.com/office/drawing/2014/main" id="{8B4480B5-C610-AA4C-BD90-C7ECF6B54FB1}"/>
              </a:ext>
            </a:extLst>
          </p:cNvPr>
          <p:cNvSpPr>
            <a:spLocks/>
          </p:cNvSpPr>
          <p:nvPr/>
        </p:nvSpPr>
        <p:spPr bwMode="auto">
          <a:xfrm rot="8806564">
            <a:off x="3021013" y="5200650"/>
            <a:ext cx="173037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7"/>
                </a:moveTo>
                <a:cubicBezTo>
                  <a:pt x="28" y="43"/>
                  <a:pt x="32" y="57"/>
                  <a:pt x="30" y="58"/>
                </a:cubicBezTo>
                <a:cubicBezTo>
                  <a:pt x="28" y="59"/>
                  <a:pt x="20" y="47"/>
                  <a:pt x="13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7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2" name="Freeform 23">
            <a:extLst>
              <a:ext uri="{FF2B5EF4-FFF2-40B4-BE49-F238E27FC236}">
                <a16:creationId xmlns:a16="http://schemas.microsoft.com/office/drawing/2014/main" id="{FB6C515A-E3FC-0C4E-8645-365D9084CAA3}"/>
              </a:ext>
            </a:extLst>
          </p:cNvPr>
          <p:cNvSpPr>
            <a:spLocks/>
          </p:cNvSpPr>
          <p:nvPr/>
        </p:nvSpPr>
        <p:spPr bwMode="auto">
          <a:xfrm rot="8806564">
            <a:off x="2763838" y="5645150"/>
            <a:ext cx="171450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8"/>
                </a:moveTo>
                <a:cubicBezTo>
                  <a:pt x="27" y="43"/>
                  <a:pt x="32" y="57"/>
                  <a:pt x="30" y="58"/>
                </a:cubicBezTo>
                <a:cubicBezTo>
                  <a:pt x="28" y="59"/>
                  <a:pt x="20" y="47"/>
                  <a:pt x="12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8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3" name="Freeform 24">
            <a:extLst>
              <a:ext uri="{FF2B5EF4-FFF2-40B4-BE49-F238E27FC236}">
                <a16:creationId xmlns:a16="http://schemas.microsoft.com/office/drawing/2014/main" id="{FBB932C6-3E3A-9940-B396-4849D99EFD61}"/>
              </a:ext>
            </a:extLst>
          </p:cNvPr>
          <p:cNvSpPr>
            <a:spLocks/>
          </p:cNvSpPr>
          <p:nvPr/>
        </p:nvSpPr>
        <p:spPr bwMode="auto">
          <a:xfrm rot="8806564">
            <a:off x="2309813" y="5943600"/>
            <a:ext cx="573087" cy="573088"/>
          </a:xfrm>
          <a:custGeom>
            <a:avLst/>
            <a:gdLst>
              <a:gd name="T0" fmla="*/ 0 w 913"/>
              <a:gd name="T1" fmla="*/ 2147483647 h 913"/>
              <a:gd name="T2" fmla="*/ 2147483647 w 913"/>
              <a:gd name="T3" fmla="*/ 2147483647 h 913"/>
              <a:gd name="T4" fmla="*/ 2147483647 w 913"/>
              <a:gd name="T5" fmla="*/ 2147483647 h 913"/>
              <a:gd name="T6" fmla="*/ 2147483647 w 913"/>
              <a:gd name="T7" fmla="*/ 0 h 913"/>
              <a:gd name="T8" fmla="*/ 0 w 913"/>
              <a:gd name="T9" fmla="*/ 2147483647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3"/>
              <a:gd name="T16" fmla="*/ 0 h 913"/>
              <a:gd name="T17" fmla="*/ 913 w 913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3" h="913">
                <a:moveTo>
                  <a:pt x="0" y="298"/>
                </a:moveTo>
                <a:lnTo>
                  <a:pt x="299" y="913"/>
                </a:lnTo>
                <a:lnTo>
                  <a:pt x="913" y="606"/>
                </a:lnTo>
                <a:lnTo>
                  <a:pt x="606" y="0"/>
                </a:lnTo>
                <a:lnTo>
                  <a:pt x="0" y="29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4" name="Line 25">
            <a:extLst>
              <a:ext uri="{FF2B5EF4-FFF2-40B4-BE49-F238E27FC236}">
                <a16:creationId xmlns:a16="http://schemas.microsoft.com/office/drawing/2014/main" id="{4E1840D9-B5F7-E542-ACC1-20ED9E6D250C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205163" y="3949700"/>
            <a:ext cx="439737" cy="165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Line 26">
            <a:extLst>
              <a:ext uri="{FF2B5EF4-FFF2-40B4-BE49-F238E27FC236}">
                <a16:creationId xmlns:a16="http://schemas.microsoft.com/office/drawing/2014/main" id="{52B8BB5B-7C3E-CD4E-95E1-0B0CA180B0AC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316413" y="5070475"/>
            <a:ext cx="577850" cy="1158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Line 27">
            <a:extLst>
              <a:ext uri="{FF2B5EF4-FFF2-40B4-BE49-F238E27FC236}">
                <a16:creationId xmlns:a16="http://schemas.microsoft.com/office/drawing/2014/main" id="{F03F735E-9A3E-CE4E-9899-99360D557E4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651375" y="4587875"/>
            <a:ext cx="709613" cy="141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7" name="Line 28">
            <a:extLst>
              <a:ext uri="{FF2B5EF4-FFF2-40B4-BE49-F238E27FC236}">
                <a16:creationId xmlns:a16="http://schemas.microsoft.com/office/drawing/2014/main" id="{A14390F7-28F7-DD4C-94D9-07B03C5A492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982913" y="3952875"/>
            <a:ext cx="1057275" cy="1344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8" name="Line 29">
            <a:extLst>
              <a:ext uri="{FF2B5EF4-FFF2-40B4-BE49-F238E27FC236}">
                <a16:creationId xmlns:a16="http://schemas.microsoft.com/office/drawing/2014/main" id="{95DFEB34-AC29-4E4C-999E-7E45C4AB19BE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536825" y="3937000"/>
            <a:ext cx="173038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9" name="Line 30">
            <a:extLst>
              <a:ext uri="{FF2B5EF4-FFF2-40B4-BE49-F238E27FC236}">
                <a16:creationId xmlns:a16="http://schemas.microsoft.com/office/drawing/2014/main" id="{435A64D3-EAE8-D440-92DB-224BEDF766FD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463800" y="4100513"/>
            <a:ext cx="160338" cy="322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0" name="Line 31">
            <a:extLst>
              <a:ext uri="{FF2B5EF4-FFF2-40B4-BE49-F238E27FC236}">
                <a16:creationId xmlns:a16="http://schemas.microsoft.com/office/drawing/2014/main" id="{774E295B-4F05-4946-9AE9-A6483EB24F89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66950" y="3819525"/>
            <a:ext cx="144463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1" name="Line 32">
            <a:extLst>
              <a:ext uri="{FF2B5EF4-FFF2-40B4-BE49-F238E27FC236}">
                <a16:creationId xmlns:a16="http://schemas.microsoft.com/office/drawing/2014/main" id="{81406A90-44B1-3442-9236-D15044C911F4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73300" y="3821113"/>
            <a:ext cx="122238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2" name="Line 33">
            <a:extLst>
              <a:ext uri="{FF2B5EF4-FFF2-40B4-BE49-F238E27FC236}">
                <a16:creationId xmlns:a16="http://schemas.microsoft.com/office/drawing/2014/main" id="{E788C587-30E7-8449-A6E8-2D31DB0F3817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54250" y="3846513"/>
            <a:ext cx="149225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3" name="Line 34">
            <a:extLst>
              <a:ext uri="{FF2B5EF4-FFF2-40B4-BE49-F238E27FC236}">
                <a16:creationId xmlns:a16="http://schemas.microsoft.com/office/drawing/2014/main" id="{DC775574-9468-1842-8DF4-DC1FB4E59D49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59013" y="3849688"/>
            <a:ext cx="123825" cy="2825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4" name="Line 35">
            <a:extLst>
              <a:ext uri="{FF2B5EF4-FFF2-40B4-BE49-F238E27FC236}">
                <a16:creationId xmlns:a16="http://schemas.microsoft.com/office/drawing/2014/main" id="{C15E86A9-6E8F-C242-9A4F-7EC358F95816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41550" y="3867150"/>
            <a:ext cx="146050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Line 36">
            <a:extLst>
              <a:ext uri="{FF2B5EF4-FFF2-40B4-BE49-F238E27FC236}">
                <a16:creationId xmlns:a16="http://schemas.microsoft.com/office/drawing/2014/main" id="{7530C15E-1910-5341-B1DB-CF1EA9F8DEB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41550" y="3871913"/>
            <a:ext cx="12382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6" name="Line 37">
            <a:extLst>
              <a:ext uri="{FF2B5EF4-FFF2-40B4-BE49-F238E27FC236}">
                <a16:creationId xmlns:a16="http://schemas.microsoft.com/office/drawing/2014/main" id="{C3A28071-15D1-1844-91D6-0ECF194B9D57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25675" y="3892550"/>
            <a:ext cx="146050" cy="269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7" name="Line 38">
            <a:extLst>
              <a:ext uri="{FF2B5EF4-FFF2-40B4-BE49-F238E27FC236}">
                <a16:creationId xmlns:a16="http://schemas.microsoft.com/office/drawing/2014/main" id="{5C5D696E-CC64-3040-A058-6C531E6321A8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25675" y="3898900"/>
            <a:ext cx="122238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8" name="Line 39">
            <a:extLst>
              <a:ext uri="{FF2B5EF4-FFF2-40B4-BE49-F238E27FC236}">
                <a16:creationId xmlns:a16="http://schemas.microsoft.com/office/drawing/2014/main" id="{43FA96F4-9CDC-9F4E-99FC-092A4816D644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12975" y="3922713"/>
            <a:ext cx="142875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9" name="Line 40">
            <a:extLst>
              <a:ext uri="{FF2B5EF4-FFF2-40B4-BE49-F238E27FC236}">
                <a16:creationId xmlns:a16="http://schemas.microsoft.com/office/drawing/2014/main" id="{D7A8969D-DCEF-7642-98FF-4F64021CB02A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16150" y="3919538"/>
            <a:ext cx="123825" cy="2841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0" name="Line 41">
            <a:extLst>
              <a:ext uri="{FF2B5EF4-FFF2-40B4-BE49-F238E27FC236}">
                <a16:creationId xmlns:a16="http://schemas.microsoft.com/office/drawing/2014/main" id="{4E1E5A71-CD37-0E49-BEDF-1240C7BC6E04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193925" y="3941763"/>
            <a:ext cx="150813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1" name="Line 42">
            <a:extLst>
              <a:ext uri="{FF2B5EF4-FFF2-40B4-BE49-F238E27FC236}">
                <a16:creationId xmlns:a16="http://schemas.microsoft.com/office/drawing/2014/main" id="{29CBD42E-2A4E-6F47-BB9B-669828DA4D8E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198688" y="3943350"/>
            <a:ext cx="122237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2" name="Line 43">
            <a:extLst>
              <a:ext uri="{FF2B5EF4-FFF2-40B4-BE49-F238E27FC236}">
                <a16:creationId xmlns:a16="http://schemas.microsoft.com/office/drawing/2014/main" id="{BE8D2CF7-4CBF-D647-A65A-A11D7F9262ED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86075" y="4883150"/>
            <a:ext cx="874713" cy="230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3" name="Line 44">
            <a:extLst>
              <a:ext uri="{FF2B5EF4-FFF2-40B4-BE49-F238E27FC236}">
                <a16:creationId xmlns:a16="http://schemas.microsoft.com/office/drawing/2014/main" id="{238D0A66-3612-0141-9FDE-7B2BEC2CED18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997200" y="4845050"/>
            <a:ext cx="550863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4" name="Line 45">
            <a:extLst>
              <a:ext uri="{FF2B5EF4-FFF2-40B4-BE49-F238E27FC236}">
                <a16:creationId xmlns:a16="http://schemas.microsoft.com/office/drawing/2014/main" id="{66DA6CAE-6168-4E41-99B1-04CAEDEE0C30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44800" y="5521325"/>
            <a:ext cx="419100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5" name="Line 46">
            <a:extLst>
              <a:ext uri="{FF2B5EF4-FFF2-40B4-BE49-F238E27FC236}">
                <a16:creationId xmlns:a16="http://schemas.microsoft.com/office/drawing/2014/main" id="{21D49320-7563-A348-8766-10B63DB25ECF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92400" y="5434013"/>
            <a:ext cx="422275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6" name="Line 47">
            <a:extLst>
              <a:ext uri="{FF2B5EF4-FFF2-40B4-BE49-F238E27FC236}">
                <a16:creationId xmlns:a16="http://schemas.microsoft.com/office/drawing/2014/main" id="{0211FF34-F76B-2E48-921D-B107DFB64B58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65413" y="5907088"/>
            <a:ext cx="311150" cy="587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7" name="Line 48">
            <a:extLst>
              <a:ext uri="{FF2B5EF4-FFF2-40B4-BE49-F238E27FC236}">
                <a16:creationId xmlns:a16="http://schemas.microsoft.com/office/drawing/2014/main" id="{02F7622D-1F4C-3B4D-9206-6798388869AD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30488" y="5786438"/>
            <a:ext cx="2317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8" name="Freeform 49">
            <a:extLst>
              <a:ext uri="{FF2B5EF4-FFF2-40B4-BE49-F238E27FC236}">
                <a16:creationId xmlns:a16="http://schemas.microsoft.com/office/drawing/2014/main" id="{2A95386A-BD92-3549-96B2-B8AE83603CC7}"/>
              </a:ext>
            </a:extLst>
          </p:cNvPr>
          <p:cNvSpPr>
            <a:spLocks/>
          </p:cNvSpPr>
          <p:nvPr/>
        </p:nvSpPr>
        <p:spPr bwMode="auto">
          <a:xfrm rot="8806564">
            <a:off x="2295525" y="4002088"/>
            <a:ext cx="268288" cy="195262"/>
          </a:xfrm>
          <a:custGeom>
            <a:avLst/>
            <a:gdLst>
              <a:gd name="T0" fmla="*/ 0 w 427"/>
              <a:gd name="T1" fmla="*/ 2147483647 h 308"/>
              <a:gd name="T2" fmla="*/ 2147483647 w 427"/>
              <a:gd name="T3" fmla="*/ 2147483647 h 308"/>
              <a:gd name="T4" fmla="*/ 2147483647 w 427"/>
              <a:gd name="T5" fmla="*/ 2147483647 h 308"/>
              <a:gd name="T6" fmla="*/ 2147483647 w 427"/>
              <a:gd name="T7" fmla="*/ 0 h 308"/>
              <a:gd name="T8" fmla="*/ 0 w 427"/>
              <a:gd name="T9" fmla="*/ 2147483647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08"/>
              <a:gd name="T17" fmla="*/ 427 w 427"/>
              <a:gd name="T18" fmla="*/ 308 h 3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08">
                <a:moveTo>
                  <a:pt x="0" y="180"/>
                </a:moveTo>
                <a:lnTo>
                  <a:pt x="60" y="308"/>
                </a:lnTo>
                <a:lnTo>
                  <a:pt x="427" y="120"/>
                </a:lnTo>
                <a:lnTo>
                  <a:pt x="367" y="0"/>
                </a:lnTo>
                <a:lnTo>
                  <a:pt x="0" y="18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9" name="Rectangle 50">
            <a:extLst>
              <a:ext uri="{FF2B5EF4-FFF2-40B4-BE49-F238E27FC236}">
                <a16:creationId xmlns:a16="http://schemas.microsoft.com/office/drawing/2014/main" id="{24FAD499-C104-E74F-960C-B36E173A67F6}"/>
              </a:ext>
            </a:extLst>
          </p:cNvPr>
          <p:cNvSpPr>
            <a:spLocks noChangeArrowheads="1"/>
          </p:cNvSpPr>
          <p:nvPr/>
        </p:nvSpPr>
        <p:spPr bwMode="auto">
          <a:xfrm rot="8806564">
            <a:off x="2459038" y="6175375"/>
            <a:ext cx="2905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70" name="Freeform 51">
            <a:extLst>
              <a:ext uri="{FF2B5EF4-FFF2-40B4-BE49-F238E27FC236}">
                <a16:creationId xmlns:a16="http://schemas.microsoft.com/office/drawing/2014/main" id="{3FB78D7F-4E23-C04D-A432-C5FAD77E009E}"/>
              </a:ext>
            </a:extLst>
          </p:cNvPr>
          <p:cNvSpPr>
            <a:spLocks/>
          </p:cNvSpPr>
          <p:nvPr/>
        </p:nvSpPr>
        <p:spPr bwMode="auto">
          <a:xfrm rot="9985261">
            <a:off x="5311775" y="5929313"/>
            <a:ext cx="34925" cy="87312"/>
          </a:xfrm>
          <a:custGeom>
            <a:avLst/>
            <a:gdLst>
              <a:gd name="T0" fmla="*/ 2147483647 w 51"/>
              <a:gd name="T1" fmla="*/ 2147483647 h 120"/>
              <a:gd name="T2" fmla="*/ 0 w 51"/>
              <a:gd name="T3" fmla="*/ 2147483647 h 120"/>
              <a:gd name="T4" fmla="*/ 2147483647 w 51"/>
              <a:gd name="T5" fmla="*/ 0 h 120"/>
              <a:gd name="T6" fmla="*/ 2147483647 w 51"/>
              <a:gd name="T7" fmla="*/ 2147483647 h 120"/>
              <a:gd name="T8" fmla="*/ 2147483647 w 51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120"/>
              <a:gd name="T17" fmla="*/ 51 w 51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120">
                <a:moveTo>
                  <a:pt x="17" y="120"/>
                </a:moveTo>
                <a:lnTo>
                  <a:pt x="0" y="9"/>
                </a:lnTo>
                <a:lnTo>
                  <a:pt x="25" y="0"/>
                </a:lnTo>
                <a:lnTo>
                  <a:pt x="51" y="111"/>
                </a:lnTo>
                <a:lnTo>
                  <a:pt x="17" y="12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1" name="Freeform 52">
            <a:extLst>
              <a:ext uri="{FF2B5EF4-FFF2-40B4-BE49-F238E27FC236}">
                <a16:creationId xmlns:a16="http://schemas.microsoft.com/office/drawing/2014/main" id="{9127BFAF-0145-CB4D-BC89-934D4E80A93C}"/>
              </a:ext>
            </a:extLst>
          </p:cNvPr>
          <p:cNvSpPr>
            <a:spLocks/>
          </p:cNvSpPr>
          <p:nvPr/>
        </p:nvSpPr>
        <p:spPr bwMode="auto">
          <a:xfrm rot="9985261">
            <a:off x="5443538" y="5849938"/>
            <a:ext cx="46037" cy="93662"/>
          </a:xfrm>
          <a:custGeom>
            <a:avLst/>
            <a:gdLst>
              <a:gd name="T0" fmla="*/ 2147483647 w 68"/>
              <a:gd name="T1" fmla="*/ 2147483647 h 128"/>
              <a:gd name="T2" fmla="*/ 0 w 68"/>
              <a:gd name="T3" fmla="*/ 2147483647 h 128"/>
              <a:gd name="T4" fmla="*/ 2147483647 w 68"/>
              <a:gd name="T5" fmla="*/ 0 h 128"/>
              <a:gd name="T6" fmla="*/ 2147483647 w 68"/>
              <a:gd name="T7" fmla="*/ 2147483647 h 128"/>
              <a:gd name="T8" fmla="*/ 2147483647 w 68"/>
              <a:gd name="T9" fmla="*/ 2147483647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28"/>
              <a:gd name="T17" fmla="*/ 68 w 6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28">
                <a:moveTo>
                  <a:pt x="26" y="128"/>
                </a:moveTo>
                <a:lnTo>
                  <a:pt x="0" y="9"/>
                </a:lnTo>
                <a:lnTo>
                  <a:pt x="43" y="0"/>
                </a:lnTo>
                <a:lnTo>
                  <a:pt x="68" y="120"/>
                </a:lnTo>
                <a:lnTo>
                  <a:pt x="26" y="12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2" name="Freeform 53">
            <a:extLst>
              <a:ext uri="{FF2B5EF4-FFF2-40B4-BE49-F238E27FC236}">
                <a16:creationId xmlns:a16="http://schemas.microsoft.com/office/drawing/2014/main" id="{05EC65DB-DD97-9B41-B2AE-C0AE59E11E02}"/>
              </a:ext>
            </a:extLst>
          </p:cNvPr>
          <p:cNvSpPr>
            <a:spLocks/>
          </p:cNvSpPr>
          <p:nvPr/>
        </p:nvSpPr>
        <p:spPr bwMode="auto">
          <a:xfrm rot="9985261">
            <a:off x="5584825" y="5767388"/>
            <a:ext cx="52388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3" name="Freeform 54">
            <a:extLst>
              <a:ext uri="{FF2B5EF4-FFF2-40B4-BE49-F238E27FC236}">
                <a16:creationId xmlns:a16="http://schemas.microsoft.com/office/drawing/2014/main" id="{C3BC66E2-821F-574A-9DEA-B645335700DF}"/>
              </a:ext>
            </a:extLst>
          </p:cNvPr>
          <p:cNvSpPr>
            <a:spLocks/>
          </p:cNvSpPr>
          <p:nvPr/>
        </p:nvSpPr>
        <p:spPr bwMode="auto">
          <a:xfrm rot="9985261">
            <a:off x="5718175" y="5694363"/>
            <a:ext cx="47625" cy="104775"/>
          </a:xfrm>
          <a:custGeom>
            <a:avLst/>
            <a:gdLst>
              <a:gd name="T0" fmla="*/ 2147483647 w 68"/>
              <a:gd name="T1" fmla="*/ 2147483647 h 145"/>
              <a:gd name="T2" fmla="*/ 0 w 68"/>
              <a:gd name="T3" fmla="*/ 2147483647 h 145"/>
              <a:gd name="T4" fmla="*/ 2147483647 w 68"/>
              <a:gd name="T5" fmla="*/ 0 h 145"/>
              <a:gd name="T6" fmla="*/ 2147483647 w 68"/>
              <a:gd name="T7" fmla="*/ 2147483647 h 145"/>
              <a:gd name="T8" fmla="*/ 2147483647 w 68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45"/>
              <a:gd name="T17" fmla="*/ 68 w 68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45">
                <a:moveTo>
                  <a:pt x="26" y="145"/>
                </a:moveTo>
                <a:lnTo>
                  <a:pt x="0" y="9"/>
                </a:lnTo>
                <a:lnTo>
                  <a:pt x="43" y="0"/>
                </a:lnTo>
                <a:lnTo>
                  <a:pt x="68" y="137"/>
                </a:lnTo>
                <a:lnTo>
                  <a:pt x="26" y="145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4" name="Freeform 55">
            <a:extLst>
              <a:ext uri="{FF2B5EF4-FFF2-40B4-BE49-F238E27FC236}">
                <a16:creationId xmlns:a16="http://schemas.microsoft.com/office/drawing/2014/main" id="{FB773A02-BD47-2F4B-9EC3-31E68DC2CD37}"/>
              </a:ext>
            </a:extLst>
          </p:cNvPr>
          <p:cNvSpPr>
            <a:spLocks/>
          </p:cNvSpPr>
          <p:nvPr/>
        </p:nvSpPr>
        <p:spPr bwMode="auto">
          <a:xfrm rot="9985261">
            <a:off x="5068888" y="5805488"/>
            <a:ext cx="868362" cy="354012"/>
          </a:xfrm>
          <a:custGeom>
            <a:avLst/>
            <a:gdLst>
              <a:gd name="T0" fmla="*/ 2147483647 w 1247"/>
              <a:gd name="T1" fmla="*/ 2147483647 h 486"/>
              <a:gd name="T2" fmla="*/ 0 w 1247"/>
              <a:gd name="T3" fmla="*/ 2147483647 h 486"/>
              <a:gd name="T4" fmla="*/ 2147483647 w 1247"/>
              <a:gd name="T5" fmla="*/ 0 h 486"/>
              <a:gd name="T6" fmla="*/ 2147483647 w 1247"/>
              <a:gd name="T7" fmla="*/ 2147483647 h 486"/>
              <a:gd name="T8" fmla="*/ 2147483647 w 1247"/>
              <a:gd name="T9" fmla="*/ 2147483647 h 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86"/>
              <a:gd name="T17" fmla="*/ 1247 w 1247"/>
              <a:gd name="T18" fmla="*/ 486 h 4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86">
                <a:moveTo>
                  <a:pt x="43" y="486"/>
                </a:moveTo>
                <a:lnTo>
                  <a:pt x="0" y="265"/>
                </a:lnTo>
                <a:lnTo>
                  <a:pt x="1195" y="0"/>
                </a:lnTo>
                <a:lnTo>
                  <a:pt x="1247" y="222"/>
                </a:lnTo>
                <a:lnTo>
                  <a:pt x="43" y="486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5" name="Line 56">
            <a:extLst>
              <a:ext uri="{FF2B5EF4-FFF2-40B4-BE49-F238E27FC236}">
                <a16:creationId xmlns:a16="http://schemas.microsoft.com/office/drawing/2014/main" id="{8662EF21-C50B-0B47-A4B6-C90594B2B0D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076575" y="5619750"/>
            <a:ext cx="34925" cy="74613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6" name="Line 57">
            <a:extLst>
              <a:ext uri="{FF2B5EF4-FFF2-40B4-BE49-F238E27FC236}">
                <a16:creationId xmlns:a16="http://schemas.microsoft.com/office/drawing/2014/main" id="{A04D72A2-26F1-8A49-B99F-ABE07FA3D20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844800" y="5481638"/>
            <a:ext cx="31750" cy="76200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7" name="Line 58">
            <a:extLst>
              <a:ext uri="{FF2B5EF4-FFF2-40B4-BE49-F238E27FC236}">
                <a16:creationId xmlns:a16="http://schemas.microsoft.com/office/drawing/2014/main" id="{472F07FE-F382-F440-A401-67A7113D5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8775" y="749300"/>
            <a:ext cx="0" cy="4127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8" name="Line 59">
            <a:extLst>
              <a:ext uri="{FF2B5EF4-FFF2-40B4-BE49-F238E27FC236}">
                <a16:creationId xmlns:a16="http://schemas.microsoft.com/office/drawing/2014/main" id="{DC20FD27-173F-364A-99B2-C47931388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838700"/>
            <a:ext cx="18288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9" name="Rectangle 60">
            <a:extLst>
              <a:ext uri="{FF2B5EF4-FFF2-40B4-BE49-F238E27FC236}">
                <a16:creationId xmlns:a16="http://schemas.microsoft.com/office/drawing/2014/main" id="{5D48F201-8EB1-9344-B62D-F9E2EA262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724400"/>
            <a:ext cx="838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80" name="Line 61">
            <a:extLst>
              <a:ext uri="{FF2B5EF4-FFF2-40B4-BE49-F238E27FC236}">
                <a16:creationId xmlns:a16="http://schemas.microsoft.com/office/drawing/2014/main" id="{BDCA735D-3972-D844-8010-2E024AEDE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4752975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1" name="Text Box 62">
            <a:extLst>
              <a:ext uri="{FF2B5EF4-FFF2-40B4-BE49-F238E27FC236}">
                <a16:creationId xmlns:a16="http://schemas.microsoft.com/office/drawing/2014/main" id="{ACF29D4A-5C99-8F44-870C-934FC7D4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47625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imaging</a:t>
            </a:r>
          </a:p>
        </p:txBody>
      </p:sp>
      <p:sp>
        <p:nvSpPr>
          <p:cNvPr id="30782" name="Arc 63">
            <a:extLst>
              <a:ext uri="{FF2B5EF4-FFF2-40B4-BE49-F238E27FC236}">
                <a16:creationId xmlns:a16="http://schemas.microsoft.com/office/drawing/2014/main" id="{3754E0FD-6824-F840-A61C-6539D256E86C}"/>
              </a:ext>
            </a:extLst>
          </p:cNvPr>
          <p:cNvSpPr>
            <a:spLocks/>
          </p:cNvSpPr>
          <p:nvPr/>
        </p:nvSpPr>
        <p:spPr bwMode="auto">
          <a:xfrm>
            <a:off x="3968750" y="571500"/>
            <a:ext cx="2936875" cy="2990850"/>
          </a:xfrm>
          <a:custGeom>
            <a:avLst/>
            <a:gdLst>
              <a:gd name="T0" fmla="*/ 2147483647 w 12068"/>
              <a:gd name="T1" fmla="*/ 2147483647 h 21600"/>
              <a:gd name="T2" fmla="*/ 0 w 12068"/>
              <a:gd name="T3" fmla="*/ 2147483647 h 21600"/>
              <a:gd name="T4" fmla="*/ 2147483647 w 12068"/>
              <a:gd name="T5" fmla="*/ 0 h 21600"/>
              <a:gd name="T6" fmla="*/ 0 60000 65536"/>
              <a:gd name="T7" fmla="*/ 0 60000 65536"/>
              <a:gd name="T8" fmla="*/ 0 60000 65536"/>
              <a:gd name="T9" fmla="*/ 0 w 12068"/>
              <a:gd name="T10" fmla="*/ 0 h 21600"/>
              <a:gd name="T11" fmla="*/ 12068 w 120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68" h="21600" fill="none" extrusionOk="0">
                <a:moveTo>
                  <a:pt x="12068" y="20780"/>
                </a:moveTo>
                <a:cubicBezTo>
                  <a:pt x="10150" y="21324"/>
                  <a:pt x="8167" y="21599"/>
                  <a:pt x="6174" y="21599"/>
                </a:cubicBezTo>
                <a:cubicBezTo>
                  <a:pt x="4083" y="21599"/>
                  <a:pt x="2003" y="21296"/>
                  <a:pt x="0" y="20698"/>
                </a:cubicBezTo>
              </a:path>
              <a:path w="12068" h="21600" stroke="0" extrusionOk="0">
                <a:moveTo>
                  <a:pt x="12068" y="20780"/>
                </a:moveTo>
                <a:cubicBezTo>
                  <a:pt x="10150" y="21324"/>
                  <a:pt x="8167" y="21599"/>
                  <a:pt x="6174" y="21599"/>
                </a:cubicBezTo>
                <a:cubicBezTo>
                  <a:pt x="4083" y="21599"/>
                  <a:pt x="2003" y="21296"/>
                  <a:pt x="0" y="20698"/>
                </a:cubicBezTo>
                <a:lnTo>
                  <a:pt x="6174" y="0"/>
                </a:lnTo>
                <a:lnTo>
                  <a:pt x="12068" y="2078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83" name="Group 64">
            <a:extLst>
              <a:ext uri="{FF2B5EF4-FFF2-40B4-BE49-F238E27FC236}">
                <a16:creationId xmlns:a16="http://schemas.microsoft.com/office/drawing/2014/main" id="{5875264F-C849-F44A-94E5-6D8E0842AB78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609600"/>
            <a:ext cx="2667000" cy="2819400"/>
            <a:chOff x="2352" y="144"/>
            <a:chExt cx="1680" cy="2016"/>
          </a:xfrm>
        </p:grpSpPr>
        <p:sp>
          <p:nvSpPr>
            <p:cNvPr id="30805" name="Line 65">
              <a:extLst>
                <a:ext uri="{FF2B5EF4-FFF2-40B4-BE49-F238E27FC236}">
                  <a16:creationId xmlns:a16="http://schemas.microsoft.com/office/drawing/2014/main" id="{BF9863D4-CF4A-DB40-B726-B4F8E065E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44"/>
              <a:ext cx="0" cy="20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6" name="Line 66">
              <a:extLst>
                <a:ext uri="{FF2B5EF4-FFF2-40B4-BE49-F238E27FC236}">
                  <a16:creationId xmlns:a16="http://schemas.microsoft.com/office/drawing/2014/main" id="{48C51DEE-89FB-7743-844E-4BC503841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4"/>
              <a:ext cx="0" cy="20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84" name="Rectangle 67">
            <a:extLst>
              <a:ext uri="{FF2B5EF4-FFF2-40B4-BE49-F238E27FC236}">
                <a16:creationId xmlns:a16="http://schemas.microsoft.com/office/drawing/2014/main" id="{9FA8FB31-3A8C-F440-B9F5-CAF99789D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1676400"/>
            <a:ext cx="381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85" name="Line 68">
            <a:extLst>
              <a:ext uri="{FF2B5EF4-FFF2-40B4-BE49-F238E27FC236}">
                <a16:creationId xmlns:a16="http://schemas.microsoft.com/office/drawing/2014/main" id="{C65011D5-D543-524F-A6B8-CCB8EFCF77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757363"/>
            <a:ext cx="1249363" cy="16716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6" name="Line 69">
            <a:extLst>
              <a:ext uri="{FF2B5EF4-FFF2-40B4-BE49-F238E27FC236}">
                <a16:creationId xmlns:a16="http://schemas.microsoft.com/office/drawing/2014/main" id="{F0DDBDC4-189D-3042-9A4B-C3C0759F88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3863" y="1762125"/>
            <a:ext cx="1277937" cy="1666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7" name="AutoShape 70">
            <a:extLst>
              <a:ext uri="{FF2B5EF4-FFF2-40B4-BE49-F238E27FC236}">
                <a16:creationId xmlns:a16="http://schemas.microsoft.com/office/drawing/2014/main" id="{F1998167-29C3-D043-A79F-48DCF48A0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0"/>
            <a:ext cx="304800" cy="3048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88" name="Freeform 71">
            <a:extLst>
              <a:ext uri="{FF2B5EF4-FFF2-40B4-BE49-F238E27FC236}">
                <a16:creationId xmlns:a16="http://schemas.microsoft.com/office/drawing/2014/main" id="{ED7B6B1F-3DBD-634B-9031-DDD934519A21}"/>
              </a:ext>
            </a:extLst>
          </p:cNvPr>
          <p:cNvSpPr>
            <a:spLocks/>
          </p:cNvSpPr>
          <p:nvPr/>
        </p:nvSpPr>
        <p:spPr bwMode="auto">
          <a:xfrm rot="10800000">
            <a:off x="3886200" y="1066800"/>
            <a:ext cx="3055938" cy="20637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9" name="Freeform 72">
            <a:extLst>
              <a:ext uri="{FF2B5EF4-FFF2-40B4-BE49-F238E27FC236}">
                <a16:creationId xmlns:a16="http://schemas.microsoft.com/office/drawing/2014/main" id="{143D66E3-54E4-6647-912A-63390B3D1265}"/>
              </a:ext>
            </a:extLst>
          </p:cNvPr>
          <p:cNvSpPr>
            <a:spLocks/>
          </p:cNvSpPr>
          <p:nvPr/>
        </p:nvSpPr>
        <p:spPr bwMode="auto">
          <a:xfrm rot="10800000">
            <a:off x="3886200" y="1241425"/>
            <a:ext cx="3055938" cy="20637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0" name="AutoShape 73">
            <a:extLst>
              <a:ext uri="{FF2B5EF4-FFF2-40B4-BE49-F238E27FC236}">
                <a16:creationId xmlns:a16="http://schemas.microsoft.com/office/drawing/2014/main" id="{34AE12A7-44DF-1A4B-AC69-1F871754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609600"/>
            <a:ext cx="304800" cy="304800"/>
          </a:xfrm>
          <a:prstGeom prst="star4">
            <a:avLst>
              <a:gd name="adj" fmla="val 125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91" name="AutoShape 74">
            <a:extLst>
              <a:ext uri="{FF2B5EF4-FFF2-40B4-BE49-F238E27FC236}">
                <a16:creationId xmlns:a16="http://schemas.microsoft.com/office/drawing/2014/main" id="{9C42939B-2595-AC46-895C-EEDF2E0F1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76200"/>
            <a:ext cx="381000" cy="4572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92" name="AutoShape 75">
            <a:extLst>
              <a:ext uri="{FF2B5EF4-FFF2-40B4-BE49-F238E27FC236}">
                <a16:creationId xmlns:a16="http://schemas.microsoft.com/office/drawing/2014/main" id="{8D2F4135-0016-6646-A4C0-9D92CE07A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0"/>
            <a:ext cx="381000" cy="4572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4940" name="Text Box 76">
            <a:extLst>
              <a:ext uri="{FF2B5EF4-FFF2-40B4-BE49-F238E27FC236}">
                <a16:creationId xmlns:a16="http://schemas.microsoft.com/office/drawing/2014/main" id="{52D25B55-68D5-A74D-83E0-333F4D72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3171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AO for </a:t>
            </a:r>
          </a:p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Astronomy</a:t>
            </a:r>
          </a:p>
        </p:txBody>
      </p:sp>
      <p:sp>
        <p:nvSpPr>
          <p:cNvPr id="164941" name="Text Box 77">
            <a:extLst>
              <a:ext uri="{FF2B5EF4-FFF2-40B4-BE49-F238E27FC236}">
                <a16:creationId xmlns:a16="http://schemas.microsoft.com/office/drawing/2014/main" id="{960B0C1F-B241-C74D-BCBF-EE8FDB823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0"/>
            <a:ext cx="1198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Sky</a:t>
            </a:r>
          </a:p>
        </p:txBody>
      </p:sp>
      <p:sp>
        <p:nvSpPr>
          <p:cNvPr id="30795" name="AutoShape 78">
            <a:extLst>
              <a:ext uri="{FF2B5EF4-FFF2-40B4-BE49-F238E27FC236}">
                <a16:creationId xmlns:a16="http://schemas.microsoft.com/office/drawing/2014/main" id="{C68629AC-78A5-6C4A-824B-3E3269B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152400"/>
            <a:ext cx="254000" cy="3048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96" name="AutoShape 79">
            <a:extLst>
              <a:ext uri="{FF2B5EF4-FFF2-40B4-BE49-F238E27FC236}">
                <a16:creationId xmlns:a16="http://schemas.microsoft.com/office/drawing/2014/main" id="{8ECF23D8-A92D-BA48-8C6F-2A555B4F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52400"/>
            <a:ext cx="304800" cy="304800"/>
          </a:xfrm>
          <a:prstGeom prst="star16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797" name="Text Box 80">
            <a:extLst>
              <a:ext uri="{FF2B5EF4-FFF2-40B4-BE49-F238E27FC236}">
                <a16:creationId xmlns:a16="http://schemas.microsoft.com/office/drawing/2014/main" id="{502FD59E-7500-604E-98FC-E0170DA5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5969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000" b="1">
                <a:solidFill>
                  <a:srgbClr val="FF6600"/>
                </a:solidFill>
                <a:latin typeface="Times" pitchFamily="2" charset="0"/>
              </a:rPr>
              <a:t>LGS</a:t>
            </a:r>
          </a:p>
        </p:txBody>
      </p:sp>
      <p:sp>
        <p:nvSpPr>
          <p:cNvPr id="30798" name="Line 81">
            <a:extLst>
              <a:ext uri="{FF2B5EF4-FFF2-40B4-BE49-F238E27FC236}">
                <a16:creationId xmlns:a16="http://schemas.microsoft.com/office/drawing/2014/main" id="{B825755F-79DB-204D-9C29-B0788482ADE5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3663" y="1757363"/>
            <a:ext cx="327025" cy="26368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9" name="Line 82">
            <a:extLst>
              <a:ext uri="{FF2B5EF4-FFF2-40B4-BE49-F238E27FC236}">
                <a16:creationId xmlns:a16="http://schemas.microsoft.com/office/drawing/2014/main" id="{16902A14-EEA1-0843-8BDB-5B9CB3D82ED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367338" y="1752600"/>
            <a:ext cx="314325" cy="2667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00" name="Picture 83">
            <a:extLst>
              <a:ext uri="{FF2B5EF4-FFF2-40B4-BE49-F238E27FC236}">
                <a16:creationId xmlns:a16="http://schemas.microsoft.com/office/drawing/2014/main" id="{3153F0F1-73E8-6C4F-A513-D56DC004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9" t="46873" r="6168" b="6546"/>
          <a:stretch>
            <a:fillRect/>
          </a:stretch>
        </p:blipFill>
        <p:spPr bwMode="auto">
          <a:xfrm>
            <a:off x="941388" y="5191125"/>
            <a:ext cx="1233487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1" name="Group 84">
            <a:extLst>
              <a:ext uri="{FF2B5EF4-FFF2-40B4-BE49-F238E27FC236}">
                <a16:creationId xmlns:a16="http://schemas.microsoft.com/office/drawing/2014/main" id="{FB946D9F-4E5B-5A49-B8FA-2AC8482E1A6A}"/>
              </a:ext>
            </a:extLst>
          </p:cNvPr>
          <p:cNvGrpSpPr>
            <a:grpSpLocks/>
          </p:cNvGrpSpPr>
          <p:nvPr/>
        </p:nvGrpSpPr>
        <p:grpSpPr bwMode="auto">
          <a:xfrm rot="7327286">
            <a:off x="4090194" y="5130007"/>
            <a:ext cx="514350" cy="169862"/>
            <a:chOff x="3355" y="2956"/>
            <a:chExt cx="324" cy="107"/>
          </a:xfrm>
        </p:grpSpPr>
        <p:sp>
          <p:nvSpPr>
            <p:cNvPr id="30803" name="Freeform 85">
              <a:extLst>
                <a:ext uri="{FF2B5EF4-FFF2-40B4-BE49-F238E27FC236}">
                  <a16:creationId xmlns:a16="http://schemas.microsoft.com/office/drawing/2014/main" id="{043F4D7A-7BEF-1343-99B2-7DF33BB8DA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55" y="3025"/>
              <a:ext cx="324" cy="38"/>
            </a:xfrm>
            <a:custGeom>
              <a:avLst/>
              <a:gdLst>
                <a:gd name="T0" fmla="*/ 0 w 96"/>
                <a:gd name="T1" fmla="*/ 1444 h 11"/>
                <a:gd name="T2" fmla="*/ 10925 w 96"/>
                <a:gd name="T3" fmla="*/ 4988 h 11"/>
                <a:gd name="T4" fmla="*/ 28407 w 96"/>
                <a:gd name="T5" fmla="*/ 0 h 11"/>
                <a:gd name="T6" fmla="*/ 42056 w 96"/>
                <a:gd name="T7" fmla="*/ 3423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1"/>
                <a:gd name="T14" fmla="*/ 96 w 96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1">
                  <a:moveTo>
                    <a:pt x="0" y="3"/>
                  </a:moveTo>
                  <a:cubicBezTo>
                    <a:pt x="4" y="4"/>
                    <a:pt x="15" y="11"/>
                    <a:pt x="25" y="10"/>
                  </a:cubicBezTo>
                  <a:cubicBezTo>
                    <a:pt x="36" y="10"/>
                    <a:pt x="53" y="1"/>
                    <a:pt x="65" y="0"/>
                  </a:cubicBezTo>
                  <a:cubicBezTo>
                    <a:pt x="77" y="0"/>
                    <a:pt x="86" y="3"/>
                    <a:pt x="96" y="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4" name="Freeform 86">
              <a:extLst>
                <a:ext uri="{FF2B5EF4-FFF2-40B4-BE49-F238E27FC236}">
                  <a16:creationId xmlns:a16="http://schemas.microsoft.com/office/drawing/2014/main" id="{D0B73428-C5E1-3442-9C86-7846336068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55" y="2956"/>
              <a:ext cx="324" cy="36"/>
            </a:xfrm>
            <a:custGeom>
              <a:avLst/>
              <a:gdLst>
                <a:gd name="T0" fmla="*/ 0 w 96"/>
                <a:gd name="T1" fmla="*/ 1155 h 11"/>
                <a:gd name="T2" fmla="*/ 10925 w 96"/>
                <a:gd name="T3" fmla="*/ 4133 h 11"/>
                <a:gd name="T4" fmla="*/ 28407 w 96"/>
                <a:gd name="T5" fmla="*/ 353 h 11"/>
                <a:gd name="T6" fmla="*/ 42056 w 96"/>
                <a:gd name="T7" fmla="*/ 262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1"/>
                <a:gd name="T14" fmla="*/ 96 w 96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1">
                  <a:moveTo>
                    <a:pt x="0" y="3"/>
                  </a:moveTo>
                  <a:cubicBezTo>
                    <a:pt x="4" y="4"/>
                    <a:pt x="15" y="11"/>
                    <a:pt x="25" y="11"/>
                  </a:cubicBezTo>
                  <a:cubicBezTo>
                    <a:pt x="36" y="11"/>
                    <a:pt x="53" y="2"/>
                    <a:pt x="65" y="1"/>
                  </a:cubicBezTo>
                  <a:cubicBezTo>
                    <a:pt x="77" y="0"/>
                    <a:pt x="86" y="4"/>
                    <a:pt x="96" y="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2" name="Line 87">
            <a:extLst>
              <a:ext uri="{FF2B5EF4-FFF2-40B4-BE49-F238E27FC236}">
                <a16:creationId xmlns:a16="http://schemas.microsoft.com/office/drawing/2014/main" id="{EEE4C61E-BAB7-B741-9A9B-C64E78C8F6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0000" y="5672138"/>
            <a:ext cx="71120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oog-reti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494"/>
            <a:ext cx="9144000" cy="527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0740" y="3122580"/>
            <a:ext cx="4241260" cy="646217"/>
            <a:chOff x="330740" y="3122580"/>
            <a:chExt cx="4241260" cy="646217"/>
          </a:xfrm>
        </p:grpSpPr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2651125" y="3122580"/>
              <a:ext cx="647700" cy="320675"/>
            </a:xfrm>
            <a:prstGeom prst="rect">
              <a:avLst/>
            </a:prstGeom>
            <a:solidFill>
              <a:srgbClr val="FBEA6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500" b="1" dirty="0"/>
                <a:t>Light</a:t>
              </a: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330740" y="3479735"/>
              <a:ext cx="4241260" cy="289062"/>
            </a:xfrm>
            <a:prstGeom prst="rightArrow">
              <a:avLst/>
            </a:prstGeom>
            <a:solidFill>
              <a:srgbClr val="FFFF66">
                <a:alpha val="40000"/>
              </a:srgbClr>
            </a:solidFill>
            <a:ln>
              <a:solidFill>
                <a:srgbClr val="FFFF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4241665" y="6336900"/>
            <a:ext cx="4701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5F5F5F"/>
                </a:solidFill>
              </a:rPr>
              <a:t>http://www.ai.rug.nl/~lambert/projects/BCI/literature/misc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93914" y="288925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Human eye</a:t>
            </a:r>
          </a:p>
        </p:txBody>
      </p:sp>
    </p:spTree>
    <p:extLst>
      <p:ext uri="{BB962C8B-B14F-4D97-AF65-F5344CB8AC3E}">
        <p14:creationId xmlns:p14="http://schemas.microsoft.com/office/powerpoint/2010/main" val="267602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7FD986A4-E4AD-3244-9C94-F25FB23CF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en-US" sz="2000">
              <a:latin typeface="Times" pitchFamily="2" charset="0"/>
            </a:endParaRPr>
          </a:p>
        </p:txBody>
      </p:sp>
      <p:sp>
        <p:nvSpPr>
          <p:cNvPr id="32770" name="Freeform 3">
            <a:extLst>
              <a:ext uri="{FF2B5EF4-FFF2-40B4-BE49-F238E27FC236}">
                <a16:creationId xmlns:a16="http://schemas.microsoft.com/office/drawing/2014/main" id="{FD9CC170-4B3D-E641-BB72-21D1C910A57B}"/>
              </a:ext>
            </a:extLst>
          </p:cNvPr>
          <p:cNvSpPr>
            <a:spLocks/>
          </p:cNvSpPr>
          <p:nvPr/>
        </p:nvSpPr>
        <p:spPr bwMode="auto">
          <a:xfrm rot="10800000">
            <a:off x="6629400" y="3810000"/>
            <a:ext cx="1524000" cy="12954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1" name="Freeform 4">
            <a:extLst>
              <a:ext uri="{FF2B5EF4-FFF2-40B4-BE49-F238E27FC236}">
                <a16:creationId xmlns:a16="http://schemas.microsoft.com/office/drawing/2014/main" id="{801338A3-D470-CF4E-8F0C-45CBD100CC50}"/>
              </a:ext>
            </a:extLst>
          </p:cNvPr>
          <p:cNvSpPr>
            <a:spLocks/>
          </p:cNvSpPr>
          <p:nvPr/>
        </p:nvSpPr>
        <p:spPr bwMode="auto">
          <a:xfrm rot="10800000">
            <a:off x="4394200" y="5181600"/>
            <a:ext cx="2781300" cy="1371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2" name="Freeform 5">
            <a:extLst>
              <a:ext uri="{FF2B5EF4-FFF2-40B4-BE49-F238E27FC236}">
                <a16:creationId xmlns:a16="http://schemas.microsoft.com/office/drawing/2014/main" id="{FF9B5CB5-6FC1-AC4C-902B-7251B9C9AC66}"/>
              </a:ext>
            </a:extLst>
          </p:cNvPr>
          <p:cNvSpPr>
            <a:spLocks/>
          </p:cNvSpPr>
          <p:nvPr/>
        </p:nvSpPr>
        <p:spPr bwMode="auto">
          <a:xfrm rot="10800000">
            <a:off x="685800" y="4800600"/>
            <a:ext cx="2743200" cy="1752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Freeform 6">
            <a:extLst>
              <a:ext uri="{FF2B5EF4-FFF2-40B4-BE49-F238E27FC236}">
                <a16:creationId xmlns:a16="http://schemas.microsoft.com/office/drawing/2014/main" id="{3DC76138-941D-0149-BC6F-C25B424D2F9C}"/>
              </a:ext>
            </a:extLst>
          </p:cNvPr>
          <p:cNvSpPr>
            <a:spLocks/>
          </p:cNvSpPr>
          <p:nvPr/>
        </p:nvSpPr>
        <p:spPr bwMode="auto">
          <a:xfrm rot="10800000">
            <a:off x="1447800" y="3044825"/>
            <a:ext cx="1981200" cy="1450975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Text Box 9">
            <a:extLst>
              <a:ext uri="{FF2B5EF4-FFF2-40B4-BE49-F238E27FC236}">
                <a16:creationId xmlns:a16="http://schemas.microsoft.com/office/drawing/2014/main" id="{542F4715-9788-394C-B3D0-0B3F296F2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906838"/>
            <a:ext cx="106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laser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beacon</a:t>
            </a:r>
          </a:p>
        </p:txBody>
      </p:sp>
      <p:sp>
        <p:nvSpPr>
          <p:cNvPr id="32775" name="Freeform 10">
            <a:extLst>
              <a:ext uri="{FF2B5EF4-FFF2-40B4-BE49-F238E27FC236}">
                <a16:creationId xmlns:a16="http://schemas.microsoft.com/office/drawing/2014/main" id="{EDE6B1B4-8523-8F43-99F8-A8CF6C26B4B0}"/>
              </a:ext>
            </a:extLst>
          </p:cNvPr>
          <p:cNvSpPr>
            <a:spLocks/>
          </p:cNvSpPr>
          <p:nvPr/>
        </p:nvSpPr>
        <p:spPr bwMode="auto">
          <a:xfrm rot="9985261">
            <a:off x="5186363" y="5975350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Oval 11">
            <a:extLst>
              <a:ext uri="{FF2B5EF4-FFF2-40B4-BE49-F238E27FC236}">
                <a16:creationId xmlns:a16="http://schemas.microsoft.com/office/drawing/2014/main" id="{3978E493-3036-1B4B-BE7A-1E4BC67AF1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0800" y="4379913"/>
            <a:ext cx="598488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7" name="Line 12">
            <a:extLst>
              <a:ext uri="{FF2B5EF4-FFF2-40B4-BE49-F238E27FC236}">
                <a16:creationId xmlns:a16="http://schemas.microsoft.com/office/drawing/2014/main" id="{8FB9AB03-1D28-7647-B908-284D766E671F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2075" y="4410075"/>
            <a:ext cx="1588" cy="1562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3">
            <a:extLst>
              <a:ext uri="{FF2B5EF4-FFF2-40B4-BE49-F238E27FC236}">
                <a16:creationId xmlns:a16="http://schemas.microsoft.com/office/drawing/2014/main" id="{42CBCECB-7380-A94A-BFF0-7D60966D223F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688013" y="4408488"/>
            <a:ext cx="0" cy="1287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Rectangle 14">
            <a:extLst>
              <a:ext uri="{FF2B5EF4-FFF2-40B4-BE49-F238E27FC236}">
                <a16:creationId xmlns:a16="http://schemas.microsoft.com/office/drawing/2014/main" id="{3B8C1D22-A927-F444-BECA-09ED01F3380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81563" y="6008688"/>
            <a:ext cx="11001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0" name="Rectangle 15">
            <a:extLst>
              <a:ext uri="{FF2B5EF4-FFF2-40B4-BE49-F238E27FC236}">
                <a16:creationId xmlns:a16="http://schemas.microsoft.com/office/drawing/2014/main" id="{2F1367EE-C224-834A-B102-7F888F2A204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7913" y="4148138"/>
            <a:ext cx="1212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81" name="Freeform 16">
            <a:extLst>
              <a:ext uri="{FF2B5EF4-FFF2-40B4-BE49-F238E27FC236}">
                <a16:creationId xmlns:a16="http://schemas.microsoft.com/office/drawing/2014/main" id="{C248EE3B-63D8-2F4D-A06B-07C7087DD6E2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649788"/>
            <a:ext cx="514350" cy="6032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Freeform 17">
            <a:extLst>
              <a:ext uri="{FF2B5EF4-FFF2-40B4-BE49-F238E27FC236}">
                <a16:creationId xmlns:a16="http://schemas.microsoft.com/office/drawing/2014/main" id="{FDCB345D-96AC-8341-8E77-765B76B79562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540250"/>
            <a:ext cx="514350" cy="57150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2147483647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1"/>
                </a:cubicBezTo>
                <a:cubicBezTo>
                  <a:pt x="36" y="11"/>
                  <a:pt x="53" y="2"/>
                  <a:pt x="65" y="1"/>
                </a:cubicBezTo>
                <a:cubicBezTo>
                  <a:pt x="77" y="0"/>
                  <a:pt x="86" y="4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Freeform 18">
            <a:extLst>
              <a:ext uri="{FF2B5EF4-FFF2-40B4-BE49-F238E27FC236}">
                <a16:creationId xmlns:a16="http://schemas.microsoft.com/office/drawing/2014/main" id="{54C59EF6-EAC1-8D45-8269-F0D823D096A1}"/>
              </a:ext>
            </a:extLst>
          </p:cNvPr>
          <p:cNvSpPr>
            <a:spLocks/>
          </p:cNvSpPr>
          <p:nvPr/>
        </p:nvSpPr>
        <p:spPr bwMode="auto">
          <a:xfrm rot="8806564">
            <a:off x="2606675" y="4200525"/>
            <a:ext cx="317500" cy="177800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2147483647 h 33"/>
              <a:gd name="T8" fmla="*/ 2147483647 w 5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33"/>
              <a:gd name="T17" fmla="*/ 59 w 5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33">
                <a:moveTo>
                  <a:pt x="28" y="13"/>
                </a:moveTo>
                <a:cubicBezTo>
                  <a:pt x="12" y="21"/>
                  <a:pt x="0" y="29"/>
                  <a:pt x="1" y="31"/>
                </a:cubicBezTo>
                <a:cubicBezTo>
                  <a:pt x="2" y="33"/>
                  <a:pt x="16" y="28"/>
                  <a:pt x="31" y="20"/>
                </a:cubicBezTo>
                <a:cubicBezTo>
                  <a:pt x="47" y="12"/>
                  <a:pt x="59" y="4"/>
                  <a:pt x="58" y="2"/>
                </a:cubicBezTo>
                <a:cubicBezTo>
                  <a:pt x="57" y="0"/>
                  <a:pt x="44" y="5"/>
                  <a:pt x="28" y="1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Freeform 19">
            <a:extLst>
              <a:ext uri="{FF2B5EF4-FFF2-40B4-BE49-F238E27FC236}">
                <a16:creationId xmlns:a16="http://schemas.microsoft.com/office/drawing/2014/main" id="{4DD31D88-FE37-8A42-B53D-8BFF03C38767}"/>
              </a:ext>
            </a:extLst>
          </p:cNvPr>
          <p:cNvSpPr>
            <a:spLocks/>
          </p:cNvSpPr>
          <p:nvPr/>
        </p:nvSpPr>
        <p:spPr bwMode="auto">
          <a:xfrm rot="8806564">
            <a:off x="3921125" y="4973638"/>
            <a:ext cx="552450" cy="304800"/>
          </a:xfrm>
          <a:custGeom>
            <a:avLst/>
            <a:gdLst>
              <a:gd name="T0" fmla="*/ 2147483647 w 103"/>
              <a:gd name="T1" fmla="*/ 2147483647 h 57"/>
              <a:gd name="T2" fmla="*/ 2147483647 w 103"/>
              <a:gd name="T3" fmla="*/ 2147483647 h 57"/>
              <a:gd name="T4" fmla="*/ 2147483647 w 103"/>
              <a:gd name="T5" fmla="*/ 2147483647 h 57"/>
              <a:gd name="T6" fmla="*/ 2147483647 w 103"/>
              <a:gd name="T7" fmla="*/ 2147483647 h 57"/>
              <a:gd name="T8" fmla="*/ 2147483647 w 103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57"/>
              <a:gd name="T17" fmla="*/ 103 w 10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57">
                <a:moveTo>
                  <a:pt x="48" y="23"/>
                </a:moveTo>
                <a:cubicBezTo>
                  <a:pt x="21" y="36"/>
                  <a:pt x="0" y="50"/>
                  <a:pt x="1" y="54"/>
                </a:cubicBezTo>
                <a:cubicBezTo>
                  <a:pt x="3" y="57"/>
                  <a:pt x="27" y="49"/>
                  <a:pt x="55" y="35"/>
                </a:cubicBezTo>
                <a:cubicBezTo>
                  <a:pt x="82" y="21"/>
                  <a:pt x="103" y="7"/>
                  <a:pt x="102" y="4"/>
                </a:cubicBezTo>
                <a:cubicBezTo>
                  <a:pt x="100" y="0"/>
                  <a:pt x="76" y="9"/>
                  <a:pt x="48" y="2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Freeform 20">
            <a:extLst>
              <a:ext uri="{FF2B5EF4-FFF2-40B4-BE49-F238E27FC236}">
                <a16:creationId xmlns:a16="http://schemas.microsoft.com/office/drawing/2014/main" id="{4E9E0DA9-E43A-ED4E-A478-5681CACACE1A}"/>
              </a:ext>
            </a:extLst>
          </p:cNvPr>
          <p:cNvSpPr>
            <a:spLocks/>
          </p:cNvSpPr>
          <p:nvPr/>
        </p:nvSpPr>
        <p:spPr bwMode="auto">
          <a:xfrm rot="8806564">
            <a:off x="1727200" y="3584575"/>
            <a:ext cx="557213" cy="534988"/>
          </a:xfrm>
          <a:custGeom>
            <a:avLst/>
            <a:gdLst>
              <a:gd name="T0" fmla="*/ 0 w 888"/>
              <a:gd name="T1" fmla="*/ 2147483647 h 853"/>
              <a:gd name="T2" fmla="*/ 2147483647 w 888"/>
              <a:gd name="T3" fmla="*/ 2147483647 h 853"/>
              <a:gd name="T4" fmla="*/ 2147483647 w 888"/>
              <a:gd name="T5" fmla="*/ 2147483647 h 853"/>
              <a:gd name="T6" fmla="*/ 2147483647 w 888"/>
              <a:gd name="T7" fmla="*/ 0 h 853"/>
              <a:gd name="T8" fmla="*/ 0 w 888"/>
              <a:gd name="T9" fmla="*/ 214748364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8"/>
              <a:gd name="T16" fmla="*/ 0 h 853"/>
              <a:gd name="T17" fmla="*/ 888 w 888"/>
              <a:gd name="T18" fmla="*/ 853 h 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8" h="853">
                <a:moveTo>
                  <a:pt x="0" y="307"/>
                </a:moveTo>
                <a:lnTo>
                  <a:pt x="273" y="853"/>
                </a:lnTo>
                <a:lnTo>
                  <a:pt x="888" y="546"/>
                </a:lnTo>
                <a:lnTo>
                  <a:pt x="614" y="0"/>
                </a:lnTo>
                <a:lnTo>
                  <a:pt x="0" y="307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Freeform 21">
            <a:extLst>
              <a:ext uri="{FF2B5EF4-FFF2-40B4-BE49-F238E27FC236}">
                <a16:creationId xmlns:a16="http://schemas.microsoft.com/office/drawing/2014/main" id="{0530A3F1-C4D2-D241-854F-53A0F4C92E93}"/>
              </a:ext>
            </a:extLst>
          </p:cNvPr>
          <p:cNvSpPr>
            <a:spLocks/>
          </p:cNvSpPr>
          <p:nvPr/>
        </p:nvSpPr>
        <p:spPr bwMode="auto">
          <a:xfrm rot="8806564">
            <a:off x="3286125" y="4603750"/>
            <a:ext cx="379413" cy="161925"/>
          </a:xfrm>
          <a:custGeom>
            <a:avLst/>
            <a:gdLst>
              <a:gd name="T0" fmla="*/ 2147483647 w 606"/>
              <a:gd name="T1" fmla="*/ 0 h 256"/>
              <a:gd name="T2" fmla="*/ 0 w 606"/>
              <a:gd name="T3" fmla="*/ 2147483647 h 256"/>
              <a:gd name="T4" fmla="*/ 2147483647 w 606"/>
              <a:gd name="T5" fmla="*/ 2147483647 h 256"/>
              <a:gd name="T6" fmla="*/ 2147483647 w 606"/>
              <a:gd name="T7" fmla="*/ 2147483647 h 256"/>
              <a:gd name="T8" fmla="*/ 2147483647 w 60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256"/>
              <a:gd name="T17" fmla="*/ 606 w 60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256">
                <a:moveTo>
                  <a:pt x="17" y="0"/>
                </a:moveTo>
                <a:lnTo>
                  <a:pt x="0" y="68"/>
                </a:lnTo>
                <a:lnTo>
                  <a:pt x="580" y="256"/>
                </a:lnTo>
                <a:lnTo>
                  <a:pt x="606" y="196"/>
                </a:lnTo>
                <a:lnTo>
                  <a:pt x="17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Freeform 22">
            <a:extLst>
              <a:ext uri="{FF2B5EF4-FFF2-40B4-BE49-F238E27FC236}">
                <a16:creationId xmlns:a16="http://schemas.microsoft.com/office/drawing/2014/main" id="{244E3031-C632-A949-86C6-32BBA78E6105}"/>
              </a:ext>
            </a:extLst>
          </p:cNvPr>
          <p:cNvSpPr>
            <a:spLocks/>
          </p:cNvSpPr>
          <p:nvPr/>
        </p:nvSpPr>
        <p:spPr bwMode="auto">
          <a:xfrm rot="8806564">
            <a:off x="3021013" y="5200650"/>
            <a:ext cx="173037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7"/>
                </a:moveTo>
                <a:cubicBezTo>
                  <a:pt x="28" y="43"/>
                  <a:pt x="32" y="57"/>
                  <a:pt x="30" y="58"/>
                </a:cubicBezTo>
                <a:cubicBezTo>
                  <a:pt x="28" y="59"/>
                  <a:pt x="20" y="47"/>
                  <a:pt x="13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7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Freeform 23">
            <a:extLst>
              <a:ext uri="{FF2B5EF4-FFF2-40B4-BE49-F238E27FC236}">
                <a16:creationId xmlns:a16="http://schemas.microsoft.com/office/drawing/2014/main" id="{BB2BE5EA-FF0B-9147-89BF-25B038C6CFD8}"/>
              </a:ext>
            </a:extLst>
          </p:cNvPr>
          <p:cNvSpPr>
            <a:spLocks/>
          </p:cNvSpPr>
          <p:nvPr/>
        </p:nvSpPr>
        <p:spPr bwMode="auto">
          <a:xfrm rot="8806564">
            <a:off x="2763838" y="5645150"/>
            <a:ext cx="171450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8"/>
                </a:moveTo>
                <a:cubicBezTo>
                  <a:pt x="27" y="43"/>
                  <a:pt x="32" y="57"/>
                  <a:pt x="30" y="58"/>
                </a:cubicBezTo>
                <a:cubicBezTo>
                  <a:pt x="28" y="59"/>
                  <a:pt x="20" y="47"/>
                  <a:pt x="12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8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Freeform 24">
            <a:extLst>
              <a:ext uri="{FF2B5EF4-FFF2-40B4-BE49-F238E27FC236}">
                <a16:creationId xmlns:a16="http://schemas.microsoft.com/office/drawing/2014/main" id="{CB404C82-8064-8547-B0AD-9AAC0AD07493}"/>
              </a:ext>
            </a:extLst>
          </p:cNvPr>
          <p:cNvSpPr>
            <a:spLocks/>
          </p:cNvSpPr>
          <p:nvPr/>
        </p:nvSpPr>
        <p:spPr bwMode="auto">
          <a:xfrm rot="8806564">
            <a:off x="2309813" y="5943600"/>
            <a:ext cx="573087" cy="573088"/>
          </a:xfrm>
          <a:custGeom>
            <a:avLst/>
            <a:gdLst>
              <a:gd name="T0" fmla="*/ 0 w 913"/>
              <a:gd name="T1" fmla="*/ 2147483647 h 913"/>
              <a:gd name="T2" fmla="*/ 2147483647 w 913"/>
              <a:gd name="T3" fmla="*/ 2147483647 h 913"/>
              <a:gd name="T4" fmla="*/ 2147483647 w 913"/>
              <a:gd name="T5" fmla="*/ 2147483647 h 913"/>
              <a:gd name="T6" fmla="*/ 2147483647 w 913"/>
              <a:gd name="T7" fmla="*/ 0 h 913"/>
              <a:gd name="T8" fmla="*/ 0 w 913"/>
              <a:gd name="T9" fmla="*/ 2147483647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3"/>
              <a:gd name="T16" fmla="*/ 0 h 913"/>
              <a:gd name="T17" fmla="*/ 913 w 913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3" h="913">
                <a:moveTo>
                  <a:pt x="0" y="298"/>
                </a:moveTo>
                <a:lnTo>
                  <a:pt x="299" y="913"/>
                </a:lnTo>
                <a:lnTo>
                  <a:pt x="913" y="606"/>
                </a:lnTo>
                <a:lnTo>
                  <a:pt x="606" y="0"/>
                </a:lnTo>
                <a:lnTo>
                  <a:pt x="0" y="29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25">
            <a:extLst>
              <a:ext uri="{FF2B5EF4-FFF2-40B4-BE49-F238E27FC236}">
                <a16:creationId xmlns:a16="http://schemas.microsoft.com/office/drawing/2014/main" id="{EAA5E5EB-6082-7040-8699-6FC0E1241CAF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205163" y="3949700"/>
            <a:ext cx="439737" cy="165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Line 26">
            <a:extLst>
              <a:ext uri="{FF2B5EF4-FFF2-40B4-BE49-F238E27FC236}">
                <a16:creationId xmlns:a16="http://schemas.microsoft.com/office/drawing/2014/main" id="{95743478-7CE8-9C4C-99C0-0F8C2FDE1926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316413" y="5070475"/>
            <a:ext cx="577850" cy="1158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Line 27">
            <a:extLst>
              <a:ext uri="{FF2B5EF4-FFF2-40B4-BE49-F238E27FC236}">
                <a16:creationId xmlns:a16="http://schemas.microsoft.com/office/drawing/2014/main" id="{35E70B3A-6135-A647-AF09-6E9F85900A2E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651375" y="4587875"/>
            <a:ext cx="709613" cy="141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3" name="Line 28">
            <a:extLst>
              <a:ext uri="{FF2B5EF4-FFF2-40B4-BE49-F238E27FC236}">
                <a16:creationId xmlns:a16="http://schemas.microsoft.com/office/drawing/2014/main" id="{3EBD023F-79A8-FC49-B5D4-D7BD4A2924BC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982913" y="3952875"/>
            <a:ext cx="1057275" cy="1344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Line 29">
            <a:extLst>
              <a:ext uri="{FF2B5EF4-FFF2-40B4-BE49-F238E27FC236}">
                <a16:creationId xmlns:a16="http://schemas.microsoft.com/office/drawing/2014/main" id="{FD8B3C34-7F56-5448-9124-F71EA6D1E64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536825" y="3937000"/>
            <a:ext cx="173038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5" name="Line 30">
            <a:extLst>
              <a:ext uri="{FF2B5EF4-FFF2-40B4-BE49-F238E27FC236}">
                <a16:creationId xmlns:a16="http://schemas.microsoft.com/office/drawing/2014/main" id="{F51EBA4F-0BF7-F649-99A8-CB18BDED761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463800" y="4100513"/>
            <a:ext cx="160338" cy="322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Line 31">
            <a:extLst>
              <a:ext uri="{FF2B5EF4-FFF2-40B4-BE49-F238E27FC236}">
                <a16:creationId xmlns:a16="http://schemas.microsoft.com/office/drawing/2014/main" id="{907A9408-CF40-A64B-B228-7EADF0E18459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66950" y="3819525"/>
            <a:ext cx="144463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Line 32">
            <a:extLst>
              <a:ext uri="{FF2B5EF4-FFF2-40B4-BE49-F238E27FC236}">
                <a16:creationId xmlns:a16="http://schemas.microsoft.com/office/drawing/2014/main" id="{831BDDF3-BECD-1D41-A8D5-E5B32B39970F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73300" y="3821113"/>
            <a:ext cx="122238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Line 33">
            <a:extLst>
              <a:ext uri="{FF2B5EF4-FFF2-40B4-BE49-F238E27FC236}">
                <a16:creationId xmlns:a16="http://schemas.microsoft.com/office/drawing/2014/main" id="{B27AB1B6-827D-3B4D-82DA-E28A32D6712A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54250" y="3846513"/>
            <a:ext cx="149225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9" name="Line 34">
            <a:extLst>
              <a:ext uri="{FF2B5EF4-FFF2-40B4-BE49-F238E27FC236}">
                <a16:creationId xmlns:a16="http://schemas.microsoft.com/office/drawing/2014/main" id="{B3287F50-0356-2E40-B470-CFB396CBD5A6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59013" y="3849688"/>
            <a:ext cx="123825" cy="2825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Line 35">
            <a:extLst>
              <a:ext uri="{FF2B5EF4-FFF2-40B4-BE49-F238E27FC236}">
                <a16:creationId xmlns:a16="http://schemas.microsoft.com/office/drawing/2014/main" id="{0507E5B0-624F-9546-9E18-C38DDFEF0719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41550" y="3867150"/>
            <a:ext cx="146050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1" name="Line 36">
            <a:extLst>
              <a:ext uri="{FF2B5EF4-FFF2-40B4-BE49-F238E27FC236}">
                <a16:creationId xmlns:a16="http://schemas.microsoft.com/office/drawing/2014/main" id="{3C2EB093-A54D-8440-BF0A-C8DCF89B373F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41550" y="3871913"/>
            <a:ext cx="12382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2" name="Line 37">
            <a:extLst>
              <a:ext uri="{FF2B5EF4-FFF2-40B4-BE49-F238E27FC236}">
                <a16:creationId xmlns:a16="http://schemas.microsoft.com/office/drawing/2014/main" id="{0322A297-7184-3B4A-A2D8-EE375F0BD7E6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25675" y="3892550"/>
            <a:ext cx="146050" cy="269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Line 38">
            <a:extLst>
              <a:ext uri="{FF2B5EF4-FFF2-40B4-BE49-F238E27FC236}">
                <a16:creationId xmlns:a16="http://schemas.microsoft.com/office/drawing/2014/main" id="{8E2CE880-5488-CD48-9405-C8CE39DDFD80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25675" y="3898900"/>
            <a:ext cx="122238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Line 39">
            <a:extLst>
              <a:ext uri="{FF2B5EF4-FFF2-40B4-BE49-F238E27FC236}">
                <a16:creationId xmlns:a16="http://schemas.microsoft.com/office/drawing/2014/main" id="{6C203B86-C604-B145-BE69-405429C3DEF0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12975" y="3922713"/>
            <a:ext cx="142875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Line 40">
            <a:extLst>
              <a:ext uri="{FF2B5EF4-FFF2-40B4-BE49-F238E27FC236}">
                <a16:creationId xmlns:a16="http://schemas.microsoft.com/office/drawing/2014/main" id="{876F4E7C-4D08-424D-B989-D69E4E30719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16150" y="3919538"/>
            <a:ext cx="123825" cy="2841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Line 41">
            <a:extLst>
              <a:ext uri="{FF2B5EF4-FFF2-40B4-BE49-F238E27FC236}">
                <a16:creationId xmlns:a16="http://schemas.microsoft.com/office/drawing/2014/main" id="{9AD31EFA-1E10-0145-8391-F04C88DD263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193925" y="3941763"/>
            <a:ext cx="150813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Line 42">
            <a:extLst>
              <a:ext uri="{FF2B5EF4-FFF2-40B4-BE49-F238E27FC236}">
                <a16:creationId xmlns:a16="http://schemas.microsoft.com/office/drawing/2014/main" id="{248FA0B2-698A-8A44-AE5E-3E54A9842341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198688" y="3943350"/>
            <a:ext cx="122237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Line 43">
            <a:extLst>
              <a:ext uri="{FF2B5EF4-FFF2-40B4-BE49-F238E27FC236}">
                <a16:creationId xmlns:a16="http://schemas.microsoft.com/office/drawing/2014/main" id="{CFF583A5-B034-A94D-BD81-2BB411A26FE1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86075" y="4883150"/>
            <a:ext cx="874713" cy="230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Line 44">
            <a:extLst>
              <a:ext uri="{FF2B5EF4-FFF2-40B4-BE49-F238E27FC236}">
                <a16:creationId xmlns:a16="http://schemas.microsoft.com/office/drawing/2014/main" id="{C321EA21-E1A6-2641-9882-32BC641ABEAB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997200" y="4845050"/>
            <a:ext cx="550863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Line 45">
            <a:extLst>
              <a:ext uri="{FF2B5EF4-FFF2-40B4-BE49-F238E27FC236}">
                <a16:creationId xmlns:a16="http://schemas.microsoft.com/office/drawing/2014/main" id="{606AB7EC-3F95-7347-B893-D6660AF516A8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44800" y="5521325"/>
            <a:ext cx="419100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Line 46">
            <a:extLst>
              <a:ext uri="{FF2B5EF4-FFF2-40B4-BE49-F238E27FC236}">
                <a16:creationId xmlns:a16="http://schemas.microsoft.com/office/drawing/2014/main" id="{7512BF01-E427-B54B-AA6A-1CE2BF25A1FB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92400" y="5434013"/>
            <a:ext cx="422275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2" name="Line 47">
            <a:extLst>
              <a:ext uri="{FF2B5EF4-FFF2-40B4-BE49-F238E27FC236}">
                <a16:creationId xmlns:a16="http://schemas.microsoft.com/office/drawing/2014/main" id="{CA770751-76E9-044B-BAC7-88F4CF3D53C4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65413" y="5907088"/>
            <a:ext cx="311150" cy="587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Line 48">
            <a:extLst>
              <a:ext uri="{FF2B5EF4-FFF2-40B4-BE49-F238E27FC236}">
                <a16:creationId xmlns:a16="http://schemas.microsoft.com/office/drawing/2014/main" id="{29DBBB01-17EF-0645-9501-93641D53715C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30488" y="5786438"/>
            <a:ext cx="2317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Freeform 49">
            <a:extLst>
              <a:ext uri="{FF2B5EF4-FFF2-40B4-BE49-F238E27FC236}">
                <a16:creationId xmlns:a16="http://schemas.microsoft.com/office/drawing/2014/main" id="{BE4C16A9-0B6A-7348-89DF-F60B2FB2660C}"/>
              </a:ext>
            </a:extLst>
          </p:cNvPr>
          <p:cNvSpPr>
            <a:spLocks/>
          </p:cNvSpPr>
          <p:nvPr/>
        </p:nvSpPr>
        <p:spPr bwMode="auto">
          <a:xfrm rot="8806564">
            <a:off x="2295525" y="4002088"/>
            <a:ext cx="268288" cy="195262"/>
          </a:xfrm>
          <a:custGeom>
            <a:avLst/>
            <a:gdLst>
              <a:gd name="T0" fmla="*/ 0 w 427"/>
              <a:gd name="T1" fmla="*/ 2147483647 h 308"/>
              <a:gd name="T2" fmla="*/ 2147483647 w 427"/>
              <a:gd name="T3" fmla="*/ 2147483647 h 308"/>
              <a:gd name="T4" fmla="*/ 2147483647 w 427"/>
              <a:gd name="T5" fmla="*/ 2147483647 h 308"/>
              <a:gd name="T6" fmla="*/ 2147483647 w 427"/>
              <a:gd name="T7" fmla="*/ 0 h 308"/>
              <a:gd name="T8" fmla="*/ 0 w 427"/>
              <a:gd name="T9" fmla="*/ 2147483647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08"/>
              <a:gd name="T17" fmla="*/ 427 w 427"/>
              <a:gd name="T18" fmla="*/ 308 h 3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08">
                <a:moveTo>
                  <a:pt x="0" y="180"/>
                </a:moveTo>
                <a:lnTo>
                  <a:pt x="60" y="308"/>
                </a:lnTo>
                <a:lnTo>
                  <a:pt x="427" y="120"/>
                </a:lnTo>
                <a:lnTo>
                  <a:pt x="367" y="0"/>
                </a:lnTo>
                <a:lnTo>
                  <a:pt x="0" y="18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5" name="Rectangle 50">
            <a:extLst>
              <a:ext uri="{FF2B5EF4-FFF2-40B4-BE49-F238E27FC236}">
                <a16:creationId xmlns:a16="http://schemas.microsoft.com/office/drawing/2014/main" id="{0CBD79E5-02C6-6A45-8764-23AECDFF7C37}"/>
              </a:ext>
            </a:extLst>
          </p:cNvPr>
          <p:cNvSpPr>
            <a:spLocks noChangeArrowheads="1"/>
          </p:cNvSpPr>
          <p:nvPr/>
        </p:nvSpPr>
        <p:spPr bwMode="auto">
          <a:xfrm rot="8806564">
            <a:off x="2459038" y="6175375"/>
            <a:ext cx="2905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16" name="Freeform 51">
            <a:extLst>
              <a:ext uri="{FF2B5EF4-FFF2-40B4-BE49-F238E27FC236}">
                <a16:creationId xmlns:a16="http://schemas.microsoft.com/office/drawing/2014/main" id="{11F5FA8A-0845-B24B-B892-CEB96F0CE5B7}"/>
              </a:ext>
            </a:extLst>
          </p:cNvPr>
          <p:cNvSpPr>
            <a:spLocks/>
          </p:cNvSpPr>
          <p:nvPr/>
        </p:nvSpPr>
        <p:spPr bwMode="auto">
          <a:xfrm rot="9985261">
            <a:off x="5311775" y="5929313"/>
            <a:ext cx="34925" cy="87312"/>
          </a:xfrm>
          <a:custGeom>
            <a:avLst/>
            <a:gdLst>
              <a:gd name="T0" fmla="*/ 2147483647 w 51"/>
              <a:gd name="T1" fmla="*/ 2147483647 h 120"/>
              <a:gd name="T2" fmla="*/ 0 w 51"/>
              <a:gd name="T3" fmla="*/ 2147483647 h 120"/>
              <a:gd name="T4" fmla="*/ 2147483647 w 51"/>
              <a:gd name="T5" fmla="*/ 0 h 120"/>
              <a:gd name="T6" fmla="*/ 2147483647 w 51"/>
              <a:gd name="T7" fmla="*/ 2147483647 h 120"/>
              <a:gd name="T8" fmla="*/ 2147483647 w 51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120"/>
              <a:gd name="T17" fmla="*/ 51 w 51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120">
                <a:moveTo>
                  <a:pt x="17" y="120"/>
                </a:moveTo>
                <a:lnTo>
                  <a:pt x="0" y="9"/>
                </a:lnTo>
                <a:lnTo>
                  <a:pt x="25" y="0"/>
                </a:lnTo>
                <a:lnTo>
                  <a:pt x="51" y="111"/>
                </a:lnTo>
                <a:lnTo>
                  <a:pt x="17" y="12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7" name="Freeform 52">
            <a:extLst>
              <a:ext uri="{FF2B5EF4-FFF2-40B4-BE49-F238E27FC236}">
                <a16:creationId xmlns:a16="http://schemas.microsoft.com/office/drawing/2014/main" id="{D6B4055B-79A8-9E42-8ADF-9AE96936EBBA}"/>
              </a:ext>
            </a:extLst>
          </p:cNvPr>
          <p:cNvSpPr>
            <a:spLocks/>
          </p:cNvSpPr>
          <p:nvPr/>
        </p:nvSpPr>
        <p:spPr bwMode="auto">
          <a:xfrm rot="9985261">
            <a:off x="5443538" y="5849938"/>
            <a:ext cx="46037" cy="93662"/>
          </a:xfrm>
          <a:custGeom>
            <a:avLst/>
            <a:gdLst>
              <a:gd name="T0" fmla="*/ 2147483647 w 68"/>
              <a:gd name="T1" fmla="*/ 2147483647 h 128"/>
              <a:gd name="T2" fmla="*/ 0 w 68"/>
              <a:gd name="T3" fmla="*/ 2147483647 h 128"/>
              <a:gd name="T4" fmla="*/ 2147483647 w 68"/>
              <a:gd name="T5" fmla="*/ 0 h 128"/>
              <a:gd name="T6" fmla="*/ 2147483647 w 68"/>
              <a:gd name="T7" fmla="*/ 2147483647 h 128"/>
              <a:gd name="T8" fmla="*/ 2147483647 w 68"/>
              <a:gd name="T9" fmla="*/ 2147483647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28"/>
              <a:gd name="T17" fmla="*/ 68 w 6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28">
                <a:moveTo>
                  <a:pt x="26" y="128"/>
                </a:moveTo>
                <a:lnTo>
                  <a:pt x="0" y="9"/>
                </a:lnTo>
                <a:lnTo>
                  <a:pt x="43" y="0"/>
                </a:lnTo>
                <a:lnTo>
                  <a:pt x="68" y="120"/>
                </a:lnTo>
                <a:lnTo>
                  <a:pt x="26" y="12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8" name="Freeform 53">
            <a:extLst>
              <a:ext uri="{FF2B5EF4-FFF2-40B4-BE49-F238E27FC236}">
                <a16:creationId xmlns:a16="http://schemas.microsoft.com/office/drawing/2014/main" id="{B0AF2572-9FA7-3949-B020-590A67FCC4F5}"/>
              </a:ext>
            </a:extLst>
          </p:cNvPr>
          <p:cNvSpPr>
            <a:spLocks/>
          </p:cNvSpPr>
          <p:nvPr/>
        </p:nvSpPr>
        <p:spPr bwMode="auto">
          <a:xfrm rot="9985261">
            <a:off x="5573713" y="5745163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9" name="Freeform 54">
            <a:extLst>
              <a:ext uri="{FF2B5EF4-FFF2-40B4-BE49-F238E27FC236}">
                <a16:creationId xmlns:a16="http://schemas.microsoft.com/office/drawing/2014/main" id="{A30C31ED-5E30-4D47-8249-B0011B6C9C2C}"/>
              </a:ext>
            </a:extLst>
          </p:cNvPr>
          <p:cNvSpPr>
            <a:spLocks/>
          </p:cNvSpPr>
          <p:nvPr/>
        </p:nvSpPr>
        <p:spPr bwMode="auto">
          <a:xfrm rot="9985261">
            <a:off x="5718175" y="5694363"/>
            <a:ext cx="47625" cy="104775"/>
          </a:xfrm>
          <a:custGeom>
            <a:avLst/>
            <a:gdLst>
              <a:gd name="T0" fmla="*/ 2147483647 w 68"/>
              <a:gd name="T1" fmla="*/ 2147483647 h 145"/>
              <a:gd name="T2" fmla="*/ 0 w 68"/>
              <a:gd name="T3" fmla="*/ 2147483647 h 145"/>
              <a:gd name="T4" fmla="*/ 2147483647 w 68"/>
              <a:gd name="T5" fmla="*/ 0 h 145"/>
              <a:gd name="T6" fmla="*/ 2147483647 w 68"/>
              <a:gd name="T7" fmla="*/ 2147483647 h 145"/>
              <a:gd name="T8" fmla="*/ 2147483647 w 68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45"/>
              <a:gd name="T17" fmla="*/ 68 w 68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45">
                <a:moveTo>
                  <a:pt x="26" y="145"/>
                </a:moveTo>
                <a:lnTo>
                  <a:pt x="0" y="9"/>
                </a:lnTo>
                <a:lnTo>
                  <a:pt x="43" y="0"/>
                </a:lnTo>
                <a:lnTo>
                  <a:pt x="68" y="137"/>
                </a:lnTo>
                <a:lnTo>
                  <a:pt x="26" y="145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0" name="Freeform 55">
            <a:extLst>
              <a:ext uri="{FF2B5EF4-FFF2-40B4-BE49-F238E27FC236}">
                <a16:creationId xmlns:a16="http://schemas.microsoft.com/office/drawing/2014/main" id="{333124CC-A6AB-C848-BF8A-FB42990E86CC}"/>
              </a:ext>
            </a:extLst>
          </p:cNvPr>
          <p:cNvSpPr>
            <a:spLocks/>
          </p:cNvSpPr>
          <p:nvPr/>
        </p:nvSpPr>
        <p:spPr bwMode="auto">
          <a:xfrm>
            <a:off x="5099050" y="5683250"/>
            <a:ext cx="706438" cy="323850"/>
          </a:xfrm>
          <a:custGeom>
            <a:avLst/>
            <a:gdLst>
              <a:gd name="T0" fmla="*/ 2147483647 w 445"/>
              <a:gd name="T1" fmla="*/ 0 h 204"/>
              <a:gd name="T2" fmla="*/ 2147483647 w 445"/>
              <a:gd name="T3" fmla="*/ 2147483647 h 204"/>
              <a:gd name="T4" fmla="*/ 2147483647 w 445"/>
              <a:gd name="T5" fmla="*/ 2147483647 h 204"/>
              <a:gd name="T6" fmla="*/ 0 w 445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5"/>
              <a:gd name="T13" fmla="*/ 0 h 204"/>
              <a:gd name="T14" fmla="*/ 445 w 445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5" h="204">
                <a:moveTo>
                  <a:pt x="445" y="0"/>
                </a:moveTo>
                <a:cubicBezTo>
                  <a:pt x="426" y="9"/>
                  <a:pt x="369" y="9"/>
                  <a:pt x="321" y="34"/>
                </a:cubicBezTo>
                <a:cubicBezTo>
                  <a:pt x="278" y="58"/>
                  <a:pt x="215" y="123"/>
                  <a:pt x="165" y="152"/>
                </a:cubicBezTo>
                <a:cubicBezTo>
                  <a:pt x="113" y="178"/>
                  <a:pt x="47" y="192"/>
                  <a:pt x="0" y="204"/>
                </a:cubicBezTo>
              </a:path>
            </a:pathLst>
          </a:cu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1" name="Freeform 56">
            <a:extLst>
              <a:ext uri="{FF2B5EF4-FFF2-40B4-BE49-F238E27FC236}">
                <a16:creationId xmlns:a16="http://schemas.microsoft.com/office/drawing/2014/main" id="{3BB7E845-2C13-B644-AE1F-930DD227D9E5}"/>
              </a:ext>
            </a:extLst>
          </p:cNvPr>
          <p:cNvSpPr>
            <a:spLocks/>
          </p:cNvSpPr>
          <p:nvPr/>
        </p:nvSpPr>
        <p:spPr bwMode="auto">
          <a:xfrm rot="9985261">
            <a:off x="5068888" y="5805488"/>
            <a:ext cx="868362" cy="354012"/>
          </a:xfrm>
          <a:custGeom>
            <a:avLst/>
            <a:gdLst>
              <a:gd name="T0" fmla="*/ 2147483647 w 1247"/>
              <a:gd name="T1" fmla="*/ 2147483647 h 486"/>
              <a:gd name="T2" fmla="*/ 0 w 1247"/>
              <a:gd name="T3" fmla="*/ 2147483647 h 486"/>
              <a:gd name="T4" fmla="*/ 2147483647 w 1247"/>
              <a:gd name="T5" fmla="*/ 0 h 486"/>
              <a:gd name="T6" fmla="*/ 2147483647 w 1247"/>
              <a:gd name="T7" fmla="*/ 2147483647 h 486"/>
              <a:gd name="T8" fmla="*/ 2147483647 w 1247"/>
              <a:gd name="T9" fmla="*/ 2147483647 h 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86"/>
              <a:gd name="T17" fmla="*/ 1247 w 1247"/>
              <a:gd name="T18" fmla="*/ 486 h 4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86">
                <a:moveTo>
                  <a:pt x="43" y="486"/>
                </a:moveTo>
                <a:lnTo>
                  <a:pt x="0" y="265"/>
                </a:lnTo>
                <a:lnTo>
                  <a:pt x="1195" y="0"/>
                </a:lnTo>
                <a:lnTo>
                  <a:pt x="1247" y="222"/>
                </a:lnTo>
                <a:lnTo>
                  <a:pt x="43" y="486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22" name="Line 57">
            <a:extLst>
              <a:ext uri="{FF2B5EF4-FFF2-40B4-BE49-F238E27FC236}">
                <a16:creationId xmlns:a16="http://schemas.microsoft.com/office/drawing/2014/main" id="{A5863D2E-7C89-D046-9235-47E3830ABC16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076575" y="5619750"/>
            <a:ext cx="34925" cy="74613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3" name="Line 58">
            <a:extLst>
              <a:ext uri="{FF2B5EF4-FFF2-40B4-BE49-F238E27FC236}">
                <a16:creationId xmlns:a16="http://schemas.microsoft.com/office/drawing/2014/main" id="{D5BD1B08-538A-9040-AC8B-2CCB8BE339A7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844800" y="5481638"/>
            <a:ext cx="31750" cy="76200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4" name="Line 59">
            <a:extLst>
              <a:ext uri="{FF2B5EF4-FFF2-40B4-BE49-F238E27FC236}">
                <a16:creationId xmlns:a16="http://schemas.microsoft.com/office/drawing/2014/main" id="{FD863799-92BA-C145-A597-6AD5C3F148AD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192588" y="5133975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5" name="Line 60">
            <a:extLst>
              <a:ext uri="{FF2B5EF4-FFF2-40B4-BE49-F238E27FC236}">
                <a16:creationId xmlns:a16="http://schemas.microsoft.com/office/drawing/2014/main" id="{E17C1CF2-94BA-044A-8E9F-390189EFA1FE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098925" y="5080000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6" name="Line 61">
            <a:extLst>
              <a:ext uri="{FF2B5EF4-FFF2-40B4-BE49-F238E27FC236}">
                <a16:creationId xmlns:a16="http://schemas.microsoft.com/office/drawing/2014/main" id="{5DA778E3-53B8-7A49-9094-90C8FD8FC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8775" y="749300"/>
            <a:ext cx="0" cy="4127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7" name="Line 62">
            <a:extLst>
              <a:ext uri="{FF2B5EF4-FFF2-40B4-BE49-F238E27FC236}">
                <a16:creationId xmlns:a16="http://schemas.microsoft.com/office/drawing/2014/main" id="{29CC7EDB-6EB5-6C44-BFB3-710292CF3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838700"/>
            <a:ext cx="18288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8" name="Rectangle 63">
            <a:extLst>
              <a:ext uri="{FF2B5EF4-FFF2-40B4-BE49-F238E27FC236}">
                <a16:creationId xmlns:a16="http://schemas.microsoft.com/office/drawing/2014/main" id="{8A1AFFBB-D1DE-2C4E-A280-D25BAA8FA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724400"/>
            <a:ext cx="838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29" name="Line 64">
            <a:extLst>
              <a:ext uri="{FF2B5EF4-FFF2-40B4-BE49-F238E27FC236}">
                <a16:creationId xmlns:a16="http://schemas.microsoft.com/office/drawing/2014/main" id="{15184668-236C-B349-B683-572B51114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4752975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0" name="Text Box 65">
            <a:extLst>
              <a:ext uri="{FF2B5EF4-FFF2-40B4-BE49-F238E27FC236}">
                <a16:creationId xmlns:a16="http://schemas.microsoft.com/office/drawing/2014/main" id="{A72D6BB0-A90D-DB48-9A86-B81EC3BE4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47625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imaging</a:t>
            </a:r>
          </a:p>
        </p:txBody>
      </p:sp>
      <p:sp>
        <p:nvSpPr>
          <p:cNvPr id="32831" name="Arc 66">
            <a:extLst>
              <a:ext uri="{FF2B5EF4-FFF2-40B4-BE49-F238E27FC236}">
                <a16:creationId xmlns:a16="http://schemas.microsoft.com/office/drawing/2014/main" id="{A3156C7B-58ED-2B4C-A86F-710E4F49BAE7}"/>
              </a:ext>
            </a:extLst>
          </p:cNvPr>
          <p:cNvSpPr>
            <a:spLocks/>
          </p:cNvSpPr>
          <p:nvPr/>
        </p:nvSpPr>
        <p:spPr bwMode="auto">
          <a:xfrm>
            <a:off x="3968750" y="571500"/>
            <a:ext cx="2936875" cy="2990850"/>
          </a:xfrm>
          <a:custGeom>
            <a:avLst/>
            <a:gdLst>
              <a:gd name="T0" fmla="*/ 2147483647 w 12068"/>
              <a:gd name="T1" fmla="*/ 2147483647 h 21600"/>
              <a:gd name="T2" fmla="*/ 0 w 12068"/>
              <a:gd name="T3" fmla="*/ 2147483647 h 21600"/>
              <a:gd name="T4" fmla="*/ 2147483647 w 12068"/>
              <a:gd name="T5" fmla="*/ 0 h 21600"/>
              <a:gd name="T6" fmla="*/ 0 60000 65536"/>
              <a:gd name="T7" fmla="*/ 0 60000 65536"/>
              <a:gd name="T8" fmla="*/ 0 60000 65536"/>
              <a:gd name="T9" fmla="*/ 0 w 12068"/>
              <a:gd name="T10" fmla="*/ 0 h 21600"/>
              <a:gd name="T11" fmla="*/ 12068 w 120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68" h="21600" fill="none" extrusionOk="0">
                <a:moveTo>
                  <a:pt x="12068" y="20780"/>
                </a:moveTo>
                <a:cubicBezTo>
                  <a:pt x="10150" y="21324"/>
                  <a:pt x="8167" y="21599"/>
                  <a:pt x="6174" y="21599"/>
                </a:cubicBezTo>
                <a:cubicBezTo>
                  <a:pt x="4083" y="21599"/>
                  <a:pt x="2003" y="21296"/>
                  <a:pt x="0" y="20698"/>
                </a:cubicBezTo>
              </a:path>
              <a:path w="12068" h="21600" stroke="0" extrusionOk="0">
                <a:moveTo>
                  <a:pt x="12068" y="20780"/>
                </a:moveTo>
                <a:cubicBezTo>
                  <a:pt x="10150" y="21324"/>
                  <a:pt x="8167" y="21599"/>
                  <a:pt x="6174" y="21599"/>
                </a:cubicBezTo>
                <a:cubicBezTo>
                  <a:pt x="4083" y="21599"/>
                  <a:pt x="2003" y="21296"/>
                  <a:pt x="0" y="20698"/>
                </a:cubicBezTo>
                <a:lnTo>
                  <a:pt x="6174" y="0"/>
                </a:lnTo>
                <a:lnTo>
                  <a:pt x="12068" y="2078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832" name="Group 67">
            <a:extLst>
              <a:ext uri="{FF2B5EF4-FFF2-40B4-BE49-F238E27FC236}">
                <a16:creationId xmlns:a16="http://schemas.microsoft.com/office/drawing/2014/main" id="{C290A87C-4BFD-CF48-A072-567BFE6AA1A0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609600"/>
            <a:ext cx="2667000" cy="2819400"/>
            <a:chOff x="2352" y="144"/>
            <a:chExt cx="1680" cy="2016"/>
          </a:xfrm>
        </p:grpSpPr>
        <p:sp>
          <p:nvSpPr>
            <p:cNvPr id="32852" name="Line 68">
              <a:extLst>
                <a:ext uri="{FF2B5EF4-FFF2-40B4-BE49-F238E27FC236}">
                  <a16:creationId xmlns:a16="http://schemas.microsoft.com/office/drawing/2014/main" id="{5D9F7B9E-777F-B04E-92C8-2A71BA946F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44"/>
              <a:ext cx="0" cy="20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53" name="Line 69">
              <a:extLst>
                <a:ext uri="{FF2B5EF4-FFF2-40B4-BE49-F238E27FC236}">
                  <a16:creationId xmlns:a16="http://schemas.microsoft.com/office/drawing/2014/main" id="{C98FB898-F26A-B546-955E-1C0833269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4"/>
              <a:ext cx="0" cy="20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33" name="Rectangle 70">
            <a:extLst>
              <a:ext uri="{FF2B5EF4-FFF2-40B4-BE49-F238E27FC236}">
                <a16:creationId xmlns:a16="http://schemas.microsoft.com/office/drawing/2014/main" id="{279B1A89-B766-7144-8655-2C9D5787A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5" y="1676400"/>
            <a:ext cx="381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34" name="Line 71">
            <a:extLst>
              <a:ext uri="{FF2B5EF4-FFF2-40B4-BE49-F238E27FC236}">
                <a16:creationId xmlns:a16="http://schemas.microsoft.com/office/drawing/2014/main" id="{6DE0CD46-0AFA-5644-93FF-72553DC853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757363"/>
            <a:ext cx="1249363" cy="16716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5" name="Line 72">
            <a:extLst>
              <a:ext uri="{FF2B5EF4-FFF2-40B4-BE49-F238E27FC236}">
                <a16:creationId xmlns:a16="http://schemas.microsoft.com/office/drawing/2014/main" id="{02D3A9AF-72DC-1B40-8761-DA7ED70DCE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3863" y="1762125"/>
            <a:ext cx="1277937" cy="1666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6" name="AutoShape 73">
            <a:extLst>
              <a:ext uri="{FF2B5EF4-FFF2-40B4-BE49-F238E27FC236}">
                <a16:creationId xmlns:a16="http://schemas.microsoft.com/office/drawing/2014/main" id="{11F95471-7364-514F-A399-B854EF86D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0"/>
            <a:ext cx="304800" cy="3048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37" name="Freeform 74">
            <a:extLst>
              <a:ext uri="{FF2B5EF4-FFF2-40B4-BE49-F238E27FC236}">
                <a16:creationId xmlns:a16="http://schemas.microsoft.com/office/drawing/2014/main" id="{3C2E36A6-AA0B-DC4B-B679-FF276E76DFB2}"/>
              </a:ext>
            </a:extLst>
          </p:cNvPr>
          <p:cNvSpPr>
            <a:spLocks/>
          </p:cNvSpPr>
          <p:nvPr/>
        </p:nvSpPr>
        <p:spPr bwMode="auto">
          <a:xfrm rot="10800000">
            <a:off x="3886200" y="1066800"/>
            <a:ext cx="3055938" cy="20637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8" name="Freeform 75">
            <a:extLst>
              <a:ext uri="{FF2B5EF4-FFF2-40B4-BE49-F238E27FC236}">
                <a16:creationId xmlns:a16="http://schemas.microsoft.com/office/drawing/2014/main" id="{58B3F92B-B522-9D47-B46D-F2B0E8A8D3AF}"/>
              </a:ext>
            </a:extLst>
          </p:cNvPr>
          <p:cNvSpPr>
            <a:spLocks/>
          </p:cNvSpPr>
          <p:nvPr/>
        </p:nvSpPr>
        <p:spPr bwMode="auto">
          <a:xfrm rot="10800000">
            <a:off x="3886200" y="1241425"/>
            <a:ext cx="3055938" cy="20637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9" name="AutoShape 76">
            <a:extLst>
              <a:ext uri="{FF2B5EF4-FFF2-40B4-BE49-F238E27FC236}">
                <a16:creationId xmlns:a16="http://schemas.microsoft.com/office/drawing/2014/main" id="{DC45111D-E7B8-C84E-ADA4-D602A3BC9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609600"/>
            <a:ext cx="304800" cy="304800"/>
          </a:xfrm>
          <a:prstGeom prst="star4">
            <a:avLst>
              <a:gd name="adj" fmla="val 12500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40" name="AutoShape 77">
            <a:extLst>
              <a:ext uri="{FF2B5EF4-FFF2-40B4-BE49-F238E27FC236}">
                <a16:creationId xmlns:a16="http://schemas.microsoft.com/office/drawing/2014/main" id="{48540969-F370-3540-86AD-CD040866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76200"/>
            <a:ext cx="381000" cy="4572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41" name="AutoShape 78">
            <a:extLst>
              <a:ext uri="{FF2B5EF4-FFF2-40B4-BE49-F238E27FC236}">
                <a16:creationId xmlns:a16="http://schemas.microsoft.com/office/drawing/2014/main" id="{3E30AD75-7933-7D46-88F0-FD4E5E31D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0"/>
            <a:ext cx="381000" cy="4572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6991" name="Text Box 79">
            <a:extLst>
              <a:ext uri="{FF2B5EF4-FFF2-40B4-BE49-F238E27FC236}">
                <a16:creationId xmlns:a16="http://schemas.microsoft.com/office/drawing/2014/main" id="{C5A94628-DF4D-4347-8363-205A3C6E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3171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AO for </a:t>
            </a:r>
          </a:p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Astronomy</a:t>
            </a:r>
          </a:p>
        </p:txBody>
      </p:sp>
      <p:sp>
        <p:nvSpPr>
          <p:cNvPr id="166992" name="Text Box 80">
            <a:extLst>
              <a:ext uri="{FF2B5EF4-FFF2-40B4-BE49-F238E27FC236}">
                <a16:creationId xmlns:a16="http://schemas.microsoft.com/office/drawing/2014/main" id="{072C6792-6194-E64F-B74B-E2A260037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0"/>
            <a:ext cx="1198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Sky</a:t>
            </a:r>
          </a:p>
        </p:txBody>
      </p:sp>
      <p:sp>
        <p:nvSpPr>
          <p:cNvPr id="32844" name="AutoShape 81">
            <a:extLst>
              <a:ext uri="{FF2B5EF4-FFF2-40B4-BE49-F238E27FC236}">
                <a16:creationId xmlns:a16="http://schemas.microsoft.com/office/drawing/2014/main" id="{AE43A87D-D6B0-5E42-8C23-D9EA629BD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152400"/>
            <a:ext cx="254000" cy="304800"/>
          </a:xfrm>
          <a:prstGeom prst="star8">
            <a:avLst>
              <a:gd name="adj" fmla="val 90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45" name="AutoShape 82">
            <a:extLst>
              <a:ext uri="{FF2B5EF4-FFF2-40B4-BE49-F238E27FC236}">
                <a16:creationId xmlns:a16="http://schemas.microsoft.com/office/drawing/2014/main" id="{68D0A58B-568A-8C4A-87AA-2DA62814F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52400"/>
            <a:ext cx="304800" cy="304800"/>
          </a:xfrm>
          <a:prstGeom prst="star16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846" name="Text Box 83">
            <a:extLst>
              <a:ext uri="{FF2B5EF4-FFF2-40B4-BE49-F238E27FC236}">
                <a16:creationId xmlns:a16="http://schemas.microsoft.com/office/drawing/2014/main" id="{8D9BCC56-5D05-1443-BB6D-9B2C5642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5969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000" b="1">
                <a:solidFill>
                  <a:srgbClr val="FF6600"/>
                </a:solidFill>
                <a:latin typeface="Times" pitchFamily="2" charset="0"/>
              </a:rPr>
              <a:t>LGS</a:t>
            </a:r>
          </a:p>
        </p:txBody>
      </p:sp>
      <p:sp>
        <p:nvSpPr>
          <p:cNvPr id="32847" name="Line 84">
            <a:extLst>
              <a:ext uri="{FF2B5EF4-FFF2-40B4-BE49-F238E27FC236}">
                <a16:creationId xmlns:a16="http://schemas.microsoft.com/office/drawing/2014/main" id="{9918F07D-42F3-EA42-A6DB-B5647BD2BB1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3663" y="1757363"/>
            <a:ext cx="327025" cy="26368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48" name="Line 85">
            <a:extLst>
              <a:ext uri="{FF2B5EF4-FFF2-40B4-BE49-F238E27FC236}">
                <a16:creationId xmlns:a16="http://schemas.microsoft.com/office/drawing/2014/main" id="{67AF2361-D79F-5B41-88E5-87E470621EE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367338" y="1752600"/>
            <a:ext cx="314325" cy="2667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849" name="Picture 86">
            <a:extLst>
              <a:ext uri="{FF2B5EF4-FFF2-40B4-BE49-F238E27FC236}">
                <a16:creationId xmlns:a16="http://schemas.microsoft.com/office/drawing/2014/main" id="{5D2E78E1-AD4C-0747-91DB-631E7A6A0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27214" r="8287" b="7715"/>
          <a:stretch>
            <a:fillRect/>
          </a:stretch>
        </p:blipFill>
        <p:spPr bwMode="auto">
          <a:xfrm>
            <a:off x="941388" y="5191125"/>
            <a:ext cx="125253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50" name="Text Box 87">
            <a:extLst>
              <a:ext uri="{FF2B5EF4-FFF2-40B4-BE49-F238E27FC236}">
                <a16:creationId xmlns:a16="http://schemas.microsoft.com/office/drawing/2014/main" id="{8055D19C-E347-E840-9C0A-4E0F48E30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128963"/>
            <a:ext cx="1895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	sensor</a:t>
            </a:r>
          </a:p>
        </p:txBody>
      </p:sp>
      <p:sp>
        <p:nvSpPr>
          <p:cNvPr id="32851" name="Text Box 88">
            <a:extLst>
              <a:ext uri="{FF2B5EF4-FFF2-40B4-BE49-F238E27FC236}">
                <a16:creationId xmlns:a16="http://schemas.microsoft.com/office/drawing/2014/main" id="{D6675C2E-96F3-8B49-990F-426E7707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143625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 corrector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FF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BECD9A9-11D7-C34F-8C3B-4BC5A1C4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66">
                  <a:alpha val="28998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en-US" sz="2000">
              <a:latin typeface="Times" pitchFamily="2" charset="0"/>
            </a:endParaRPr>
          </a:p>
        </p:txBody>
      </p:sp>
      <p:sp>
        <p:nvSpPr>
          <p:cNvPr id="34819" name="Freeform 3">
            <a:extLst>
              <a:ext uri="{FF2B5EF4-FFF2-40B4-BE49-F238E27FC236}">
                <a16:creationId xmlns:a16="http://schemas.microsoft.com/office/drawing/2014/main" id="{8EDB0CD1-6C93-2E49-BCFF-417C8506F8F0}"/>
              </a:ext>
            </a:extLst>
          </p:cNvPr>
          <p:cNvSpPr>
            <a:spLocks/>
          </p:cNvSpPr>
          <p:nvPr/>
        </p:nvSpPr>
        <p:spPr bwMode="auto">
          <a:xfrm rot="10800000">
            <a:off x="6629400" y="3810000"/>
            <a:ext cx="1524000" cy="12954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Freeform 4">
            <a:extLst>
              <a:ext uri="{FF2B5EF4-FFF2-40B4-BE49-F238E27FC236}">
                <a16:creationId xmlns:a16="http://schemas.microsoft.com/office/drawing/2014/main" id="{F1BF708B-47FD-A946-AF85-010866989580}"/>
              </a:ext>
            </a:extLst>
          </p:cNvPr>
          <p:cNvSpPr>
            <a:spLocks/>
          </p:cNvSpPr>
          <p:nvPr/>
        </p:nvSpPr>
        <p:spPr bwMode="auto">
          <a:xfrm rot="10800000">
            <a:off x="4394200" y="5181600"/>
            <a:ext cx="2781300" cy="1371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Freeform 5">
            <a:extLst>
              <a:ext uri="{FF2B5EF4-FFF2-40B4-BE49-F238E27FC236}">
                <a16:creationId xmlns:a16="http://schemas.microsoft.com/office/drawing/2014/main" id="{1EAADF54-E5C3-B84C-A8C2-5AB4432ABD41}"/>
              </a:ext>
            </a:extLst>
          </p:cNvPr>
          <p:cNvSpPr>
            <a:spLocks/>
          </p:cNvSpPr>
          <p:nvPr/>
        </p:nvSpPr>
        <p:spPr bwMode="auto">
          <a:xfrm rot="10800000">
            <a:off x="685800" y="4800600"/>
            <a:ext cx="2743200" cy="1752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Freeform 6">
            <a:extLst>
              <a:ext uri="{FF2B5EF4-FFF2-40B4-BE49-F238E27FC236}">
                <a16:creationId xmlns:a16="http://schemas.microsoft.com/office/drawing/2014/main" id="{39E04C21-8D77-744F-839E-2E4F07993554}"/>
              </a:ext>
            </a:extLst>
          </p:cNvPr>
          <p:cNvSpPr>
            <a:spLocks/>
          </p:cNvSpPr>
          <p:nvPr/>
        </p:nvSpPr>
        <p:spPr bwMode="auto">
          <a:xfrm rot="10800000">
            <a:off x="1447800" y="3044825"/>
            <a:ext cx="1981200" cy="1450975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Text Box 9">
            <a:extLst>
              <a:ext uri="{FF2B5EF4-FFF2-40B4-BE49-F238E27FC236}">
                <a16:creationId xmlns:a16="http://schemas.microsoft.com/office/drawing/2014/main" id="{16B37C8A-C467-A547-853E-317F3180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906838"/>
            <a:ext cx="106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laser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beacon</a:t>
            </a:r>
          </a:p>
        </p:txBody>
      </p:sp>
      <p:sp>
        <p:nvSpPr>
          <p:cNvPr id="34824" name="Freeform 10">
            <a:extLst>
              <a:ext uri="{FF2B5EF4-FFF2-40B4-BE49-F238E27FC236}">
                <a16:creationId xmlns:a16="http://schemas.microsoft.com/office/drawing/2014/main" id="{CE9B6D55-A2B7-8746-B8B8-8A07C4204BFA}"/>
              </a:ext>
            </a:extLst>
          </p:cNvPr>
          <p:cNvSpPr>
            <a:spLocks/>
          </p:cNvSpPr>
          <p:nvPr/>
        </p:nvSpPr>
        <p:spPr bwMode="auto">
          <a:xfrm rot="9985261">
            <a:off x="5186363" y="5975350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Oval 11">
            <a:extLst>
              <a:ext uri="{FF2B5EF4-FFF2-40B4-BE49-F238E27FC236}">
                <a16:creationId xmlns:a16="http://schemas.microsoft.com/office/drawing/2014/main" id="{1DE1CC91-4918-AF46-A34E-FDF6FB5CA0E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0800" y="4379913"/>
            <a:ext cx="598488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26" name="Line 12">
            <a:extLst>
              <a:ext uri="{FF2B5EF4-FFF2-40B4-BE49-F238E27FC236}">
                <a16:creationId xmlns:a16="http://schemas.microsoft.com/office/drawing/2014/main" id="{AF95B749-E4A1-984C-902A-B6DE17141C25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3663" y="2466975"/>
            <a:ext cx="412750" cy="1952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13">
            <a:extLst>
              <a:ext uri="{FF2B5EF4-FFF2-40B4-BE49-F238E27FC236}">
                <a16:creationId xmlns:a16="http://schemas.microsoft.com/office/drawing/2014/main" id="{050B8C1D-0C69-0C4A-8AA7-F0E5F34D4323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2075" y="4410075"/>
            <a:ext cx="1588" cy="1562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4">
            <a:extLst>
              <a:ext uri="{FF2B5EF4-FFF2-40B4-BE49-F238E27FC236}">
                <a16:creationId xmlns:a16="http://schemas.microsoft.com/office/drawing/2014/main" id="{FA3535A0-C7A7-FF4F-B273-20B2A79BFFA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688013" y="4408488"/>
            <a:ext cx="0" cy="1287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5">
            <a:extLst>
              <a:ext uri="{FF2B5EF4-FFF2-40B4-BE49-F238E27FC236}">
                <a16:creationId xmlns:a16="http://schemas.microsoft.com/office/drawing/2014/main" id="{39423075-614F-144F-BDA4-97C321749E6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4788" y="2454275"/>
            <a:ext cx="403225" cy="196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Rectangle 16">
            <a:extLst>
              <a:ext uri="{FF2B5EF4-FFF2-40B4-BE49-F238E27FC236}">
                <a16:creationId xmlns:a16="http://schemas.microsoft.com/office/drawing/2014/main" id="{1572E6CC-A165-BA48-9D04-C327D0E05A9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81563" y="6008688"/>
            <a:ext cx="11001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31" name="Oval 17">
            <a:extLst>
              <a:ext uri="{FF2B5EF4-FFF2-40B4-BE49-F238E27FC236}">
                <a16:creationId xmlns:a16="http://schemas.microsoft.com/office/drawing/2014/main" id="{8E8C3E7E-F591-9346-B97D-095A4AC6A4A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41988" y="1741488"/>
            <a:ext cx="76200" cy="611187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32" name="Rectangle 18">
            <a:extLst>
              <a:ext uri="{FF2B5EF4-FFF2-40B4-BE49-F238E27FC236}">
                <a16:creationId xmlns:a16="http://schemas.microsoft.com/office/drawing/2014/main" id="{381D2F06-62F7-0748-971E-9A652CE8129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8588" y="1820863"/>
            <a:ext cx="460375" cy="452437"/>
          </a:xfrm>
          <a:prstGeom prst="rect">
            <a:avLst/>
          </a:prstGeom>
          <a:solidFill>
            <a:srgbClr val="DDDDDD"/>
          </a:solidFill>
          <a:ln w="571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33" name="Line 19">
            <a:extLst>
              <a:ext uri="{FF2B5EF4-FFF2-40B4-BE49-F238E27FC236}">
                <a16:creationId xmlns:a16="http://schemas.microsoft.com/office/drawing/2014/main" id="{096619CC-0F09-174E-BF32-25D6EB99360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08588" y="1820863"/>
            <a:ext cx="460375" cy="452437"/>
          </a:xfrm>
          <a:prstGeom prst="line">
            <a:avLst/>
          </a:prstGeom>
          <a:noFill/>
          <a:ln w="57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Oval 20">
            <a:extLst>
              <a:ext uri="{FF2B5EF4-FFF2-40B4-BE49-F238E27FC236}">
                <a16:creationId xmlns:a16="http://schemas.microsoft.com/office/drawing/2014/main" id="{B3EFACCC-73F5-F140-A46B-F1DD00ABC67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5563" y="2432050"/>
            <a:ext cx="609600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35" name="Freeform 21">
            <a:extLst>
              <a:ext uri="{FF2B5EF4-FFF2-40B4-BE49-F238E27FC236}">
                <a16:creationId xmlns:a16="http://schemas.microsoft.com/office/drawing/2014/main" id="{E4C19F41-FDC0-2443-82C8-CDA2C3146F8A}"/>
              </a:ext>
            </a:extLst>
          </p:cNvPr>
          <p:cNvSpPr>
            <a:spLocks/>
          </p:cNvSpPr>
          <p:nvPr/>
        </p:nvSpPr>
        <p:spPr bwMode="auto">
          <a:xfrm rot="10800000">
            <a:off x="5016500" y="1365250"/>
            <a:ext cx="869950" cy="288925"/>
          </a:xfrm>
          <a:custGeom>
            <a:avLst/>
            <a:gdLst>
              <a:gd name="T0" fmla="*/ 0 w 63"/>
              <a:gd name="T1" fmla="*/ 2147483647 h 21"/>
              <a:gd name="T2" fmla="*/ 2147483647 w 63"/>
              <a:gd name="T3" fmla="*/ 0 h 21"/>
              <a:gd name="T4" fmla="*/ 2147483647 w 63"/>
              <a:gd name="T5" fmla="*/ 2147483647 h 21"/>
              <a:gd name="T6" fmla="*/ 0 60000 65536"/>
              <a:gd name="T7" fmla="*/ 0 60000 65536"/>
              <a:gd name="T8" fmla="*/ 0 60000 65536"/>
              <a:gd name="T9" fmla="*/ 0 w 63"/>
              <a:gd name="T10" fmla="*/ 0 h 21"/>
              <a:gd name="T11" fmla="*/ 63 w 6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21">
                <a:moveTo>
                  <a:pt x="0" y="21"/>
                </a:moveTo>
                <a:cubicBezTo>
                  <a:pt x="5" y="9"/>
                  <a:pt x="17" y="0"/>
                  <a:pt x="32" y="0"/>
                </a:cubicBezTo>
                <a:cubicBezTo>
                  <a:pt x="45" y="0"/>
                  <a:pt x="58" y="8"/>
                  <a:pt x="63" y="20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6" name="Freeform 22">
            <a:extLst>
              <a:ext uri="{FF2B5EF4-FFF2-40B4-BE49-F238E27FC236}">
                <a16:creationId xmlns:a16="http://schemas.microsoft.com/office/drawing/2014/main" id="{1596992B-73C1-0B4A-A955-569DD284D540}"/>
              </a:ext>
            </a:extLst>
          </p:cNvPr>
          <p:cNvSpPr>
            <a:spLocks/>
          </p:cNvSpPr>
          <p:nvPr/>
        </p:nvSpPr>
        <p:spPr bwMode="auto">
          <a:xfrm rot="10800000">
            <a:off x="4800600" y="228600"/>
            <a:ext cx="1298575" cy="1263650"/>
          </a:xfrm>
          <a:custGeom>
            <a:avLst/>
            <a:gdLst>
              <a:gd name="T0" fmla="*/ 2147483647 w 94"/>
              <a:gd name="T1" fmla="*/ 0 h 92"/>
              <a:gd name="T2" fmla="*/ 0 w 94"/>
              <a:gd name="T3" fmla="*/ 2147483647 h 92"/>
              <a:gd name="T4" fmla="*/ 2147483647 w 94"/>
              <a:gd name="T5" fmla="*/ 2147483647 h 92"/>
              <a:gd name="T6" fmla="*/ 2147483647 w 94"/>
              <a:gd name="T7" fmla="*/ 2147483647 h 92"/>
              <a:gd name="T8" fmla="*/ 2147483647 w 94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2"/>
              <a:gd name="T17" fmla="*/ 94 w 94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2">
                <a:moveTo>
                  <a:pt x="30" y="0"/>
                </a:moveTo>
                <a:cubicBezTo>
                  <a:pt x="12" y="7"/>
                  <a:pt x="0" y="25"/>
                  <a:pt x="0" y="45"/>
                </a:cubicBezTo>
                <a:cubicBezTo>
                  <a:pt x="0" y="71"/>
                  <a:pt x="21" y="92"/>
                  <a:pt x="47" y="92"/>
                </a:cubicBezTo>
                <a:cubicBezTo>
                  <a:pt x="73" y="92"/>
                  <a:pt x="94" y="71"/>
                  <a:pt x="94" y="45"/>
                </a:cubicBezTo>
                <a:cubicBezTo>
                  <a:pt x="94" y="25"/>
                  <a:pt x="82" y="7"/>
                  <a:pt x="64" y="0"/>
                </a:cubicBezTo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7" name="Line 23">
            <a:extLst>
              <a:ext uri="{FF2B5EF4-FFF2-40B4-BE49-F238E27FC236}">
                <a16:creationId xmlns:a16="http://schemas.microsoft.com/office/drawing/2014/main" id="{84ABCEBE-6940-9348-A7EF-60CDB0D1676F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89588" y="2200275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24">
            <a:extLst>
              <a:ext uri="{FF2B5EF4-FFF2-40B4-BE49-F238E27FC236}">
                <a16:creationId xmlns:a16="http://schemas.microsoft.com/office/drawing/2014/main" id="{0E084029-C1EF-9341-8043-D691A23D37C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92763" y="1512888"/>
            <a:ext cx="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5">
            <a:extLst>
              <a:ext uri="{FF2B5EF4-FFF2-40B4-BE49-F238E27FC236}">
                <a16:creationId xmlns:a16="http://schemas.microsoft.com/office/drawing/2014/main" id="{7E7609E1-7A66-8C4D-A6B6-645DF2CFA7B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464175" y="238125"/>
            <a:ext cx="130175" cy="129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0" name="Line 26">
            <a:extLst>
              <a:ext uri="{FF2B5EF4-FFF2-40B4-BE49-F238E27FC236}">
                <a16:creationId xmlns:a16="http://schemas.microsoft.com/office/drawing/2014/main" id="{55573930-342F-C94B-8C41-C485B76759CA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91138" y="241300"/>
            <a:ext cx="122237" cy="1281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1" name="Line 27">
            <a:extLst>
              <a:ext uri="{FF2B5EF4-FFF2-40B4-BE49-F238E27FC236}">
                <a16:creationId xmlns:a16="http://schemas.microsoft.com/office/drawing/2014/main" id="{021BE6D3-12B6-D948-8567-ADCD51580070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87963" y="1512888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Line 28">
            <a:extLst>
              <a:ext uri="{FF2B5EF4-FFF2-40B4-BE49-F238E27FC236}">
                <a16:creationId xmlns:a16="http://schemas.microsoft.com/office/drawing/2014/main" id="{516C62AE-631B-8143-BC7A-6C02A719540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284788" y="1890713"/>
            <a:ext cx="533400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3" name="Line 29">
            <a:extLst>
              <a:ext uri="{FF2B5EF4-FFF2-40B4-BE49-F238E27FC236}">
                <a16:creationId xmlns:a16="http://schemas.microsoft.com/office/drawing/2014/main" id="{60155939-7EED-D44C-9EF8-768B9D6DC835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592763" y="2200275"/>
            <a:ext cx="0" cy="231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4" name="Line 30">
            <a:extLst>
              <a:ext uri="{FF2B5EF4-FFF2-40B4-BE49-F238E27FC236}">
                <a16:creationId xmlns:a16="http://schemas.microsoft.com/office/drawing/2014/main" id="{67FE2573-0F00-6A45-B48C-BF497B703044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7963" y="1897063"/>
            <a:ext cx="0" cy="534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5" name="Freeform 31">
            <a:extLst>
              <a:ext uri="{FF2B5EF4-FFF2-40B4-BE49-F238E27FC236}">
                <a16:creationId xmlns:a16="http://schemas.microsoft.com/office/drawing/2014/main" id="{69DA82E5-F0AA-3649-AB55-263111946DD4}"/>
              </a:ext>
            </a:extLst>
          </p:cNvPr>
          <p:cNvSpPr>
            <a:spLocks/>
          </p:cNvSpPr>
          <p:nvPr/>
        </p:nvSpPr>
        <p:spPr bwMode="auto">
          <a:xfrm rot="10800000">
            <a:off x="5872163" y="1695450"/>
            <a:ext cx="1812925" cy="1552575"/>
          </a:xfrm>
          <a:custGeom>
            <a:avLst/>
            <a:gdLst>
              <a:gd name="T0" fmla="*/ 2147483647 w 184"/>
              <a:gd name="T1" fmla="*/ 0 h 328"/>
              <a:gd name="T2" fmla="*/ 0 w 184"/>
              <a:gd name="T3" fmla="*/ 2147483647 h 328"/>
              <a:gd name="T4" fmla="*/ 0 w 184"/>
              <a:gd name="T5" fmla="*/ 2147483647 h 328"/>
              <a:gd name="T6" fmla="*/ 2147483647 w 184"/>
              <a:gd name="T7" fmla="*/ 2147483647 h 328"/>
              <a:gd name="T8" fmla="*/ 2147483647 w 184"/>
              <a:gd name="T9" fmla="*/ 2147483647 h 328"/>
              <a:gd name="T10" fmla="*/ 2147483647 w 184"/>
              <a:gd name="T11" fmla="*/ 2147483647 h 328"/>
              <a:gd name="T12" fmla="*/ 2147483647 w 184"/>
              <a:gd name="T13" fmla="*/ 2147483647 h 328"/>
              <a:gd name="T14" fmla="*/ 2147483647 w 184"/>
              <a:gd name="T15" fmla="*/ 0 h 328"/>
              <a:gd name="T16" fmla="*/ 2147483647 w 184"/>
              <a:gd name="T17" fmla="*/ 0 h 3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4"/>
              <a:gd name="T28" fmla="*/ 0 h 328"/>
              <a:gd name="T29" fmla="*/ 184 w 184"/>
              <a:gd name="T30" fmla="*/ 328 h 3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4" h="328">
                <a:moveTo>
                  <a:pt x="31" y="0"/>
                </a:moveTo>
                <a:cubicBezTo>
                  <a:pt x="14" y="0"/>
                  <a:pt x="0" y="14"/>
                  <a:pt x="0" y="31"/>
                </a:cubicBezTo>
                <a:lnTo>
                  <a:pt x="0" y="297"/>
                </a:lnTo>
                <a:cubicBezTo>
                  <a:pt x="0" y="314"/>
                  <a:pt x="14" y="328"/>
                  <a:pt x="31" y="328"/>
                </a:cubicBezTo>
                <a:lnTo>
                  <a:pt x="153" y="328"/>
                </a:lnTo>
                <a:cubicBezTo>
                  <a:pt x="170" y="328"/>
                  <a:pt x="184" y="314"/>
                  <a:pt x="184" y="297"/>
                </a:cubicBezTo>
                <a:lnTo>
                  <a:pt x="184" y="31"/>
                </a:lnTo>
                <a:cubicBezTo>
                  <a:pt x="184" y="14"/>
                  <a:pt x="170" y="0"/>
                  <a:pt x="153" y="0"/>
                </a:cubicBezTo>
                <a:lnTo>
                  <a:pt x="31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6" name="Line 32">
            <a:extLst>
              <a:ext uri="{FF2B5EF4-FFF2-40B4-BE49-F238E27FC236}">
                <a16:creationId xmlns:a16="http://schemas.microsoft.com/office/drawing/2014/main" id="{16E884C9-E48A-8544-8A90-D84D95D49922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791200" y="1989138"/>
            <a:ext cx="958850" cy="206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7" name="Line 33">
            <a:extLst>
              <a:ext uri="{FF2B5EF4-FFF2-40B4-BE49-F238E27FC236}">
                <a16:creationId xmlns:a16="http://schemas.microsoft.com/office/drawing/2014/main" id="{BAF5ABC5-00F7-7D47-9747-701E66776D9C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5791200" y="1884363"/>
            <a:ext cx="1074738" cy="2270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8" name="Freeform 34">
            <a:extLst>
              <a:ext uri="{FF2B5EF4-FFF2-40B4-BE49-F238E27FC236}">
                <a16:creationId xmlns:a16="http://schemas.microsoft.com/office/drawing/2014/main" id="{7CC0C091-C7A7-5F4E-8234-E2F1ACCBC34E}"/>
              </a:ext>
            </a:extLst>
          </p:cNvPr>
          <p:cNvSpPr>
            <a:spLocks/>
          </p:cNvSpPr>
          <p:nvPr/>
        </p:nvSpPr>
        <p:spPr bwMode="auto">
          <a:xfrm rot="10800000">
            <a:off x="6597650" y="1808163"/>
            <a:ext cx="417513" cy="414337"/>
          </a:xfrm>
          <a:custGeom>
            <a:avLst/>
            <a:gdLst>
              <a:gd name="T0" fmla="*/ 2147483647 w 359"/>
              <a:gd name="T1" fmla="*/ 0 h 358"/>
              <a:gd name="T2" fmla="*/ 0 w 359"/>
              <a:gd name="T3" fmla="*/ 2147483647 h 358"/>
              <a:gd name="T4" fmla="*/ 2147483647 w 359"/>
              <a:gd name="T5" fmla="*/ 2147483647 h 358"/>
              <a:gd name="T6" fmla="*/ 2147483647 w 359"/>
              <a:gd name="T7" fmla="*/ 2147483647 h 358"/>
              <a:gd name="T8" fmla="*/ 2147483647 w 359"/>
              <a:gd name="T9" fmla="*/ 0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9"/>
              <a:gd name="T16" fmla="*/ 0 h 358"/>
              <a:gd name="T17" fmla="*/ 359 w 359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9" h="358">
                <a:moveTo>
                  <a:pt x="34" y="0"/>
                </a:moveTo>
                <a:lnTo>
                  <a:pt x="0" y="34"/>
                </a:lnTo>
                <a:lnTo>
                  <a:pt x="333" y="358"/>
                </a:lnTo>
                <a:lnTo>
                  <a:pt x="359" y="324"/>
                </a:lnTo>
                <a:lnTo>
                  <a:pt x="34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9" name="Line 35">
            <a:extLst>
              <a:ext uri="{FF2B5EF4-FFF2-40B4-BE49-F238E27FC236}">
                <a16:creationId xmlns:a16="http://schemas.microsoft.com/office/drawing/2014/main" id="{655BBCAD-FBCB-D34F-A232-87A1A2C15C1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683375" y="1992313"/>
            <a:ext cx="69850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0" name="Line 36">
            <a:extLst>
              <a:ext uri="{FF2B5EF4-FFF2-40B4-BE49-F238E27FC236}">
                <a16:creationId xmlns:a16="http://schemas.microsoft.com/office/drawing/2014/main" id="{77E982C6-880C-5444-99FF-27980A29E99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854825" y="2108200"/>
            <a:ext cx="31750" cy="223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1" name="Line 37">
            <a:extLst>
              <a:ext uri="{FF2B5EF4-FFF2-40B4-BE49-F238E27FC236}">
                <a16:creationId xmlns:a16="http://schemas.microsoft.com/office/drawing/2014/main" id="{74E1FBE0-CA44-FF45-9D88-64830C45990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883400" y="2362200"/>
            <a:ext cx="3175" cy="352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2" name="Line 38">
            <a:extLst>
              <a:ext uri="{FF2B5EF4-FFF2-40B4-BE49-F238E27FC236}">
                <a16:creationId xmlns:a16="http://schemas.microsoft.com/office/drawing/2014/main" id="{FDC855A2-36CD-A94B-B04A-B9AD6B12FB6A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683375" y="2362200"/>
            <a:ext cx="0" cy="352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3" name="Rectangle 39">
            <a:extLst>
              <a:ext uri="{FF2B5EF4-FFF2-40B4-BE49-F238E27FC236}">
                <a16:creationId xmlns:a16="http://schemas.microsoft.com/office/drawing/2014/main" id="{5CB446E7-C8A2-974F-9376-EC3641C9950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7913" y="4148138"/>
            <a:ext cx="1212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54" name="Rectangle 40">
            <a:extLst>
              <a:ext uri="{FF2B5EF4-FFF2-40B4-BE49-F238E27FC236}">
                <a16:creationId xmlns:a16="http://schemas.microsoft.com/office/drawing/2014/main" id="{7C499100-C1B3-2748-8EF9-BD8F233681B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99188" y="2763838"/>
            <a:ext cx="1171575" cy="76200"/>
          </a:xfrm>
          <a:prstGeom prst="rect">
            <a:avLst/>
          </a:prstGeom>
          <a:solidFill>
            <a:srgbClr val="DDDDDD"/>
          </a:solidFill>
          <a:ln w="571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55" name="Freeform 41">
            <a:extLst>
              <a:ext uri="{FF2B5EF4-FFF2-40B4-BE49-F238E27FC236}">
                <a16:creationId xmlns:a16="http://schemas.microsoft.com/office/drawing/2014/main" id="{2085DB78-4714-9D4F-A9BF-78FCA86C1DF7}"/>
              </a:ext>
            </a:extLst>
          </p:cNvPr>
          <p:cNvSpPr>
            <a:spLocks/>
          </p:cNvSpPr>
          <p:nvPr/>
        </p:nvSpPr>
        <p:spPr bwMode="auto">
          <a:xfrm rot="10800000">
            <a:off x="6275388" y="2693988"/>
            <a:ext cx="1016000" cy="215900"/>
          </a:xfrm>
          <a:custGeom>
            <a:avLst/>
            <a:gdLst>
              <a:gd name="T0" fmla="*/ 2147483647 w 103"/>
              <a:gd name="T1" fmla="*/ 0 h 22"/>
              <a:gd name="T2" fmla="*/ 0 w 103"/>
              <a:gd name="T3" fmla="*/ 2147483647 h 22"/>
              <a:gd name="T4" fmla="*/ 2147483647 w 103"/>
              <a:gd name="T5" fmla="*/ 2147483647 h 22"/>
              <a:gd name="T6" fmla="*/ 2147483647 w 103"/>
              <a:gd name="T7" fmla="*/ 2147483647 h 22"/>
              <a:gd name="T8" fmla="*/ 2147483647 w 103"/>
              <a:gd name="T9" fmla="*/ 2147483647 h 22"/>
              <a:gd name="T10" fmla="*/ 2147483647 w 103"/>
              <a:gd name="T11" fmla="*/ 0 h 22"/>
              <a:gd name="T12" fmla="*/ 2147483647 w 103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3"/>
              <a:gd name="T22" fmla="*/ 0 h 22"/>
              <a:gd name="T23" fmla="*/ 103 w 103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3" h="22">
                <a:moveTo>
                  <a:pt x="11" y="0"/>
                </a:moveTo>
                <a:cubicBezTo>
                  <a:pt x="5" y="0"/>
                  <a:pt x="0" y="5"/>
                  <a:pt x="0" y="11"/>
                </a:cubicBezTo>
                <a:cubicBezTo>
                  <a:pt x="0" y="17"/>
                  <a:pt x="5" y="22"/>
                  <a:pt x="11" y="22"/>
                </a:cubicBezTo>
                <a:lnTo>
                  <a:pt x="92" y="22"/>
                </a:lnTo>
                <a:cubicBezTo>
                  <a:pt x="98" y="22"/>
                  <a:pt x="103" y="17"/>
                  <a:pt x="103" y="11"/>
                </a:cubicBezTo>
                <a:cubicBezTo>
                  <a:pt x="103" y="5"/>
                  <a:pt x="98" y="0"/>
                  <a:pt x="92" y="0"/>
                </a:cubicBezTo>
                <a:lnTo>
                  <a:pt x="11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6" name="Rectangle 42">
            <a:extLst>
              <a:ext uri="{FF2B5EF4-FFF2-40B4-BE49-F238E27FC236}">
                <a16:creationId xmlns:a16="http://schemas.microsoft.com/office/drawing/2014/main" id="{A61C98BE-53C6-4D4E-ABEA-8FCF1F777B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75388" y="2671763"/>
            <a:ext cx="101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57" name="Rectangle 43">
            <a:extLst>
              <a:ext uri="{FF2B5EF4-FFF2-40B4-BE49-F238E27FC236}">
                <a16:creationId xmlns:a16="http://schemas.microsoft.com/office/drawing/2014/main" id="{61758B86-9AF1-A649-A55E-5DAA15ECDC2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3150" y="2393950"/>
            <a:ext cx="488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58" name="Freeform 44">
            <a:extLst>
              <a:ext uri="{FF2B5EF4-FFF2-40B4-BE49-F238E27FC236}">
                <a16:creationId xmlns:a16="http://schemas.microsoft.com/office/drawing/2014/main" id="{62F13737-8589-DD4E-B985-3D779B79E5CF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649788"/>
            <a:ext cx="514350" cy="6032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9" name="Freeform 45">
            <a:extLst>
              <a:ext uri="{FF2B5EF4-FFF2-40B4-BE49-F238E27FC236}">
                <a16:creationId xmlns:a16="http://schemas.microsoft.com/office/drawing/2014/main" id="{21A9BC7E-E81F-074C-A11A-1F7526C0070E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540250"/>
            <a:ext cx="514350" cy="57150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2147483647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1"/>
                </a:cubicBezTo>
                <a:cubicBezTo>
                  <a:pt x="36" y="11"/>
                  <a:pt x="53" y="2"/>
                  <a:pt x="65" y="1"/>
                </a:cubicBezTo>
                <a:cubicBezTo>
                  <a:pt x="77" y="0"/>
                  <a:pt x="86" y="4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0" name="Freeform 46">
            <a:extLst>
              <a:ext uri="{FF2B5EF4-FFF2-40B4-BE49-F238E27FC236}">
                <a16:creationId xmlns:a16="http://schemas.microsoft.com/office/drawing/2014/main" id="{95EDFEDD-A6C2-4D4E-92EF-37FBF0935CDF}"/>
              </a:ext>
            </a:extLst>
          </p:cNvPr>
          <p:cNvSpPr>
            <a:spLocks/>
          </p:cNvSpPr>
          <p:nvPr/>
        </p:nvSpPr>
        <p:spPr bwMode="auto">
          <a:xfrm rot="8806564">
            <a:off x="2606675" y="4200525"/>
            <a:ext cx="317500" cy="177800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2147483647 h 33"/>
              <a:gd name="T8" fmla="*/ 2147483647 w 5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33"/>
              <a:gd name="T17" fmla="*/ 59 w 5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33">
                <a:moveTo>
                  <a:pt x="28" y="13"/>
                </a:moveTo>
                <a:cubicBezTo>
                  <a:pt x="12" y="21"/>
                  <a:pt x="0" y="29"/>
                  <a:pt x="1" y="31"/>
                </a:cubicBezTo>
                <a:cubicBezTo>
                  <a:pt x="2" y="33"/>
                  <a:pt x="16" y="28"/>
                  <a:pt x="31" y="20"/>
                </a:cubicBezTo>
                <a:cubicBezTo>
                  <a:pt x="47" y="12"/>
                  <a:pt x="59" y="4"/>
                  <a:pt x="58" y="2"/>
                </a:cubicBezTo>
                <a:cubicBezTo>
                  <a:pt x="57" y="0"/>
                  <a:pt x="44" y="5"/>
                  <a:pt x="28" y="1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1" name="Freeform 47">
            <a:extLst>
              <a:ext uri="{FF2B5EF4-FFF2-40B4-BE49-F238E27FC236}">
                <a16:creationId xmlns:a16="http://schemas.microsoft.com/office/drawing/2014/main" id="{7DE8A981-6535-104B-8209-8410E565771A}"/>
              </a:ext>
            </a:extLst>
          </p:cNvPr>
          <p:cNvSpPr>
            <a:spLocks/>
          </p:cNvSpPr>
          <p:nvPr/>
        </p:nvSpPr>
        <p:spPr bwMode="auto">
          <a:xfrm rot="8806564">
            <a:off x="3921125" y="4973638"/>
            <a:ext cx="552450" cy="304800"/>
          </a:xfrm>
          <a:custGeom>
            <a:avLst/>
            <a:gdLst>
              <a:gd name="T0" fmla="*/ 2147483647 w 103"/>
              <a:gd name="T1" fmla="*/ 2147483647 h 57"/>
              <a:gd name="T2" fmla="*/ 2147483647 w 103"/>
              <a:gd name="T3" fmla="*/ 2147483647 h 57"/>
              <a:gd name="T4" fmla="*/ 2147483647 w 103"/>
              <a:gd name="T5" fmla="*/ 2147483647 h 57"/>
              <a:gd name="T6" fmla="*/ 2147483647 w 103"/>
              <a:gd name="T7" fmla="*/ 2147483647 h 57"/>
              <a:gd name="T8" fmla="*/ 2147483647 w 103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57"/>
              <a:gd name="T17" fmla="*/ 103 w 10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57">
                <a:moveTo>
                  <a:pt x="48" y="23"/>
                </a:moveTo>
                <a:cubicBezTo>
                  <a:pt x="21" y="36"/>
                  <a:pt x="0" y="50"/>
                  <a:pt x="1" y="54"/>
                </a:cubicBezTo>
                <a:cubicBezTo>
                  <a:pt x="3" y="57"/>
                  <a:pt x="27" y="49"/>
                  <a:pt x="55" y="35"/>
                </a:cubicBezTo>
                <a:cubicBezTo>
                  <a:pt x="82" y="21"/>
                  <a:pt x="103" y="7"/>
                  <a:pt x="102" y="4"/>
                </a:cubicBezTo>
                <a:cubicBezTo>
                  <a:pt x="100" y="0"/>
                  <a:pt x="76" y="9"/>
                  <a:pt x="48" y="2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2" name="Freeform 48">
            <a:extLst>
              <a:ext uri="{FF2B5EF4-FFF2-40B4-BE49-F238E27FC236}">
                <a16:creationId xmlns:a16="http://schemas.microsoft.com/office/drawing/2014/main" id="{58E65722-D0FE-B740-B0B0-4B42C07C8309}"/>
              </a:ext>
            </a:extLst>
          </p:cNvPr>
          <p:cNvSpPr>
            <a:spLocks/>
          </p:cNvSpPr>
          <p:nvPr/>
        </p:nvSpPr>
        <p:spPr bwMode="auto">
          <a:xfrm rot="8806564">
            <a:off x="1727200" y="3584575"/>
            <a:ext cx="557213" cy="534988"/>
          </a:xfrm>
          <a:custGeom>
            <a:avLst/>
            <a:gdLst>
              <a:gd name="T0" fmla="*/ 0 w 888"/>
              <a:gd name="T1" fmla="*/ 2147483647 h 853"/>
              <a:gd name="T2" fmla="*/ 2147483647 w 888"/>
              <a:gd name="T3" fmla="*/ 2147483647 h 853"/>
              <a:gd name="T4" fmla="*/ 2147483647 w 888"/>
              <a:gd name="T5" fmla="*/ 2147483647 h 853"/>
              <a:gd name="T6" fmla="*/ 2147483647 w 888"/>
              <a:gd name="T7" fmla="*/ 0 h 853"/>
              <a:gd name="T8" fmla="*/ 0 w 888"/>
              <a:gd name="T9" fmla="*/ 214748364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8"/>
              <a:gd name="T16" fmla="*/ 0 h 853"/>
              <a:gd name="T17" fmla="*/ 888 w 888"/>
              <a:gd name="T18" fmla="*/ 853 h 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8" h="853">
                <a:moveTo>
                  <a:pt x="0" y="307"/>
                </a:moveTo>
                <a:lnTo>
                  <a:pt x="273" y="853"/>
                </a:lnTo>
                <a:lnTo>
                  <a:pt x="888" y="546"/>
                </a:lnTo>
                <a:lnTo>
                  <a:pt x="614" y="0"/>
                </a:lnTo>
                <a:lnTo>
                  <a:pt x="0" y="307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3" name="Freeform 49">
            <a:extLst>
              <a:ext uri="{FF2B5EF4-FFF2-40B4-BE49-F238E27FC236}">
                <a16:creationId xmlns:a16="http://schemas.microsoft.com/office/drawing/2014/main" id="{675A67FC-A37E-8047-B89F-6EE8902D75F4}"/>
              </a:ext>
            </a:extLst>
          </p:cNvPr>
          <p:cNvSpPr>
            <a:spLocks/>
          </p:cNvSpPr>
          <p:nvPr/>
        </p:nvSpPr>
        <p:spPr bwMode="auto">
          <a:xfrm rot="8806564">
            <a:off x="3286125" y="4603750"/>
            <a:ext cx="379413" cy="161925"/>
          </a:xfrm>
          <a:custGeom>
            <a:avLst/>
            <a:gdLst>
              <a:gd name="T0" fmla="*/ 2147483647 w 606"/>
              <a:gd name="T1" fmla="*/ 0 h 256"/>
              <a:gd name="T2" fmla="*/ 0 w 606"/>
              <a:gd name="T3" fmla="*/ 2147483647 h 256"/>
              <a:gd name="T4" fmla="*/ 2147483647 w 606"/>
              <a:gd name="T5" fmla="*/ 2147483647 h 256"/>
              <a:gd name="T6" fmla="*/ 2147483647 w 606"/>
              <a:gd name="T7" fmla="*/ 2147483647 h 256"/>
              <a:gd name="T8" fmla="*/ 2147483647 w 60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256"/>
              <a:gd name="T17" fmla="*/ 606 w 60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256">
                <a:moveTo>
                  <a:pt x="17" y="0"/>
                </a:moveTo>
                <a:lnTo>
                  <a:pt x="0" y="68"/>
                </a:lnTo>
                <a:lnTo>
                  <a:pt x="580" y="256"/>
                </a:lnTo>
                <a:lnTo>
                  <a:pt x="606" y="196"/>
                </a:lnTo>
                <a:lnTo>
                  <a:pt x="17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4" name="Freeform 50">
            <a:extLst>
              <a:ext uri="{FF2B5EF4-FFF2-40B4-BE49-F238E27FC236}">
                <a16:creationId xmlns:a16="http://schemas.microsoft.com/office/drawing/2014/main" id="{2B5F00E5-9BA6-5244-A390-1453EB70643E}"/>
              </a:ext>
            </a:extLst>
          </p:cNvPr>
          <p:cNvSpPr>
            <a:spLocks/>
          </p:cNvSpPr>
          <p:nvPr/>
        </p:nvSpPr>
        <p:spPr bwMode="auto">
          <a:xfrm rot="8806564">
            <a:off x="3021013" y="5200650"/>
            <a:ext cx="173037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7"/>
                </a:moveTo>
                <a:cubicBezTo>
                  <a:pt x="28" y="43"/>
                  <a:pt x="32" y="57"/>
                  <a:pt x="30" y="58"/>
                </a:cubicBezTo>
                <a:cubicBezTo>
                  <a:pt x="28" y="59"/>
                  <a:pt x="20" y="47"/>
                  <a:pt x="13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7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5" name="Freeform 51">
            <a:extLst>
              <a:ext uri="{FF2B5EF4-FFF2-40B4-BE49-F238E27FC236}">
                <a16:creationId xmlns:a16="http://schemas.microsoft.com/office/drawing/2014/main" id="{53A923DB-A696-EC49-B351-FB8E1475DEEA}"/>
              </a:ext>
            </a:extLst>
          </p:cNvPr>
          <p:cNvSpPr>
            <a:spLocks/>
          </p:cNvSpPr>
          <p:nvPr/>
        </p:nvSpPr>
        <p:spPr bwMode="auto">
          <a:xfrm rot="8806564">
            <a:off x="2763838" y="5645150"/>
            <a:ext cx="171450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8"/>
                </a:moveTo>
                <a:cubicBezTo>
                  <a:pt x="27" y="43"/>
                  <a:pt x="32" y="57"/>
                  <a:pt x="30" y="58"/>
                </a:cubicBezTo>
                <a:cubicBezTo>
                  <a:pt x="28" y="59"/>
                  <a:pt x="20" y="47"/>
                  <a:pt x="12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8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6" name="Freeform 52">
            <a:extLst>
              <a:ext uri="{FF2B5EF4-FFF2-40B4-BE49-F238E27FC236}">
                <a16:creationId xmlns:a16="http://schemas.microsoft.com/office/drawing/2014/main" id="{05299062-6091-5547-B4EB-AF7628678D4E}"/>
              </a:ext>
            </a:extLst>
          </p:cNvPr>
          <p:cNvSpPr>
            <a:spLocks/>
          </p:cNvSpPr>
          <p:nvPr/>
        </p:nvSpPr>
        <p:spPr bwMode="auto">
          <a:xfrm rot="8806564">
            <a:off x="2309813" y="5943600"/>
            <a:ext cx="573087" cy="573088"/>
          </a:xfrm>
          <a:custGeom>
            <a:avLst/>
            <a:gdLst>
              <a:gd name="T0" fmla="*/ 0 w 913"/>
              <a:gd name="T1" fmla="*/ 2147483647 h 913"/>
              <a:gd name="T2" fmla="*/ 2147483647 w 913"/>
              <a:gd name="T3" fmla="*/ 2147483647 h 913"/>
              <a:gd name="T4" fmla="*/ 2147483647 w 913"/>
              <a:gd name="T5" fmla="*/ 2147483647 h 913"/>
              <a:gd name="T6" fmla="*/ 2147483647 w 913"/>
              <a:gd name="T7" fmla="*/ 0 h 913"/>
              <a:gd name="T8" fmla="*/ 0 w 913"/>
              <a:gd name="T9" fmla="*/ 2147483647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3"/>
              <a:gd name="T16" fmla="*/ 0 h 913"/>
              <a:gd name="T17" fmla="*/ 913 w 913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3" h="913">
                <a:moveTo>
                  <a:pt x="0" y="298"/>
                </a:moveTo>
                <a:lnTo>
                  <a:pt x="299" y="913"/>
                </a:lnTo>
                <a:lnTo>
                  <a:pt x="913" y="606"/>
                </a:lnTo>
                <a:lnTo>
                  <a:pt x="606" y="0"/>
                </a:lnTo>
                <a:lnTo>
                  <a:pt x="0" y="29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7" name="Line 53">
            <a:extLst>
              <a:ext uri="{FF2B5EF4-FFF2-40B4-BE49-F238E27FC236}">
                <a16:creationId xmlns:a16="http://schemas.microsoft.com/office/drawing/2014/main" id="{BEF65241-D3BF-7D4C-B963-BC5F645A8344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205163" y="3949700"/>
            <a:ext cx="439737" cy="165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8" name="Line 54">
            <a:extLst>
              <a:ext uri="{FF2B5EF4-FFF2-40B4-BE49-F238E27FC236}">
                <a16:creationId xmlns:a16="http://schemas.microsoft.com/office/drawing/2014/main" id="{B45BF9E8-94D3-964F-9F96-21081C09D63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316413" y="5070475"/>
            <a:ext cx="577850" cy="1158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9" name="Line 55">
            <a:extLst>
              <a:ext uri="{FF2B5EF4-FFF2-40B4-BE49-F238E27FC236}">
                <a16:creationId xmlns:a16="http://schemas.microsoft.com/office/drawing/2014/main" id="{B5DF9513-ADA9-2640-9326-21B6342C40C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651375" y="4587875"/>
            <a:ext cx="709613" cy="141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0" name="Line 56">
            <a:extLst>
              <a:ext uri="{FF2B5EF4-FFF2-40B4-BE49-F238E27FC236}">
                <a16:creationId xmlns:a16="http://schemas.microsoft.com/office/drawing/2014/main" id="{777EDF14-902D-7B45-8814-E589AEBB5F7B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982913" y="3952875"/>
            <a:ext cx="1057275" cy="1344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1" name="Line 57">
            <a:extLst>
              <a:ext uri="{FF2B5EF4-FFF2-40B4-BE49-F238E27FC236}">
                <a16:creationId xmlns:a16="http://schemas.microsoft.com/office/drawing/2014/main" id="{CFC9BE56-E993-CB4E-A719-EC5392F8BCFB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536825" y="3937000"/>
            <a:ext cx="173038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2" name="Line 58">
            <a:extLst>
              <a:ext uri="{FF2B5EF4-FFF2-40B4-BE49-F238E27FC236}">
                <a16:creationId xmlns:a16="http://schemas.microsoft.com/office/drawing/2014/main" id="{3F09EFDF-91CA-0F41-AC9B-F2BF5EAFFB9D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463800" y="4100513"/>
            <a:ext cx="160338" cy="322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3" name="Line 59">
            <a:extLst>
              <a:ext uri="{FF2B5EF4-FFF2-40B4-BE49-F238E27FC236}">
                <a16:creationId xmlns:a16="http://schemas.microsoft.com/office/drawing/2014/main" id="{E0BB8CCE-431E-B043-A5E3-56ECA88B0FD1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66950" y="3819525"/>
            <a:ext cx="144463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4" name="Line 60">
            <a:extLst>
              <a:ext uri="{FF2B5EF4-FFF2-40B4-BE49-F238E27FC236}">
                <a16:creationId xmlns:a16="http://schemas.microsoft.com/office/drawing/2014/main" id="{0D6DC4F3-AA48-4442-B3CC-3C64088FC02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73300" y="3821113"/>
            <a:ext cx="122238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5" name="Line 61">
            <a:extLst>
              <a:ext uri="{FF2B5EF4-FFF2-40B4-BE49-F238E27FC236}">
                <a16:creationId xmlns:a16="http://schemas.microsoft.com/office/drawing/2014/main" id="{0DD9A051-0134-B847-A576-47A858E1D250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54250" y="3846513"/>
            <a:ext cx="149225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6" name="Line 62">
            <a:extLst>
              <a:ext uri="{FF2B5EF4-FFF2-40B4-BE49-F238E27FC236}">
                <a16:creationId xmlns:a16="http://schemas.microsoft.com/office/drawing/2014/main" id="{45FC8DF0-0438-384A-A910-F124A46F8D11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59013" y="3849688"/>
            <a:ext cx="123825" cy="2825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7" name="Line 63">
            <a:extLst>
              <a:ext uri="{FF2B5EF4-FFF2-40B4-BE49-F238E27FC236}">
                <a16:creationId xmlns:a16="http://schemas.microsoft.com/office/drawing/2014/main" id="{C75FDA7B-1C71-4A46-8F7B-2D1B845C9452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41550" y="3867150"/>
            <a:ext cx="146050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8" name="Line 64">
            <a:extLst>
              <a:ext uri="{FF2B5EF4-FFF2-40B4-BE49-F238E27FC236}">
                <a16:creationId xmlns:a16="http://schemas.microsoft.com/office/drawing/2014/main" id="{1ECC85DE-DB74-834E-86A7-B3D035F2683F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41550" y="3871913"/>
            <a:ext cx="12382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9" name="Line 65">
            <a:extLst>
              <a:ext uri="{FF2B5EF4-FFF2-40B4-BE49-F238E27FC236}">
                <a16:creationId xmlns:a16="http://schemas.microsoft.com/office/drawing/2014/main" id="{281F7CCE-2ADB-B841-9F9C-439AF3463A12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25675" y="3892550"/>
            <a:ext cx="146050" cy="269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0" name="Line 66">
            <a:extLst>
              <a:ext uri="{FF2B5EF4-FFF2-40B4-BE49-F238E27FC236}">
                <a16:creationId xmlns:a16="http://schemas.microsoft.com/office/drawing/2014/main" id="{58F01BED-DF70-1649-ADD9-E1391E72AEEC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25675" y="3898900"/>
            <a:ext cx="122238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1" name="Line 67">
            <a:extLst>
              <a:ext uri="{FF2B5EF4-FFF2-40B4-BE49-F238E27FC236}">
                <a16:creationId xmlns:a16="http://schemas.microsoft.com/office/drawing/2014/main" id="{12FFD049-5C84-3D47-8664-50907D4DDCFA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12975" y="3922713"/>
            <a:ext cx="142875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2" name="Line 68">
            <a:extLst>
              <a:ext uri="{FF2B5EF4-FFF2-40B4-BE49-F238E27FC236}">
                <a16:creationId xmlns:a16="http://schemas.microsoft.com/office/drawing/2014/main" id="{C4EACB9A-28BC-B944-BB57-2FC1DCF15FF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16150" y="3919538"/>
            <a:ext cx="123825" cy="2841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3" name="Line 69">
            <a:extLst>
              <a:ext uri="{FF2B5EF4-FFF2-40B4-BE49-F238E27FC236}">
                <a16:creationId xmlns:a16="http://schemas.microsoft.com/office/drawing/2014/main" id="{A8C709B4-A60A-CB44-BA1F-EA770ECA64ED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193925" y="3941763"/>
            <a:ext cx="150813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4" name="Line 70">
            <a:extLst>
              <a:ext uri="{FF2B5EF4-FFF2-40B4-BE49-F238E27FC236}">
                <a16:creationId xmlns:a16="http://schemas.microsoft.com/office/drawing/2014/main" id="{02470C72-2349-8243-8801-B84EC4E1AD7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198688" y="3943350"/>
            <a:ext cx="122237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5" name="Line 71">
            <a:extLst>
              <a:ext uri="{FF2B5EF4-FFF2-40B4-BE49-F238E27FC236}">
                <a16:creationId xmlns:a16="http://schemas.microsoft.com/office/drawing/2014/main" id="{60896383-197A-3841-8A5B-06D71C2A0DD7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86075" y="4883150"/>
            <a:ext cx="874713" cy="230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6" name="Line 72">
            <a:extLst>
              <a:ext uri="{FF2B5EF4-FFF2-40B4-BE49-F238E27FC236}">
                <a16:creationId xmlns:a16="http://schemas.microsoft.com/office/drawing/2014/main" id="{68056033-F0BC-3D40-AE8A-04E0B371DC05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997200" y="4845050"/>
            <a:ext cx="550863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7" name="Line 73">
            <a:extLst>
              <a:ext uri="{FF2B5EF4-FFF2-40B4-BE49-F238E27FC236}">
                <a16:creationId xmlns:a16="http://schemas.microsoft.com/office/drawing/2014/main" id="{90924C04-3625-5348-812E-4437122D2DB2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44800" y="5521325"/>
            <a:ext cx="419100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8" name="Line 74">
            <a:extLst>
              <a:ext uri="{FF2B5EF4-FFF2-40B4-BE49-F238E27FC236}">
                <a16:creationId xmlns:a16="http://schemas.microsoft.com/office/drawing/2014/main" id="{EF159AEF-419F-8045-8901-DED0A7FA382E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92400" y="5434013"/>
            <a:ext cx="422275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89" name="Line 75">
            <a:extLst>
              <a:ext uri="{FF2B5EF4-FFF2-40B4-BE49-F238E27FC236}">
                <a16:creationId xmlns:a16="http://schemas.microsoft.com/office/drawing/2014/main" id="{44B61FC8-539F-A848-92A8-1D3A5ABD8E96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65413" y="5907088"/>
            <a:ext cx="311150" cy="587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90" name="Line 76">
            <a:extLst>
              <a:ext uri="{FF2B5EF4-FFF2-40B4-BE49-F238E27FC236}">
                <a16:creationId xmlns:a16="http://schemas.microsoft.com/office/drawing/2014/main" id="{FB887309-32F9-AB4D-A017-3024E68A42CF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30488" y="5786438"/>
            <a:ext cx="2317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91" name="Freeform 77">
            <a:extLst>
              <a:ext uri="{FF2B5EF4-FFF2-40B4-BE49-F238E27FC236}">
                <a16:creationId xmlns:a16="http://schemas.microsoft.com/office/drawing/2014/main" id="{2B215BAD-617D-BE4B-ADDA-538007323D6A}"/>
              </a:ext>
            </a:extLst>
          </p:cNvPr>
          <p:cNvSpPr>
            <a:spLocks/>
          </p:cNvSpPr>
          <p:nvPr/>
        </p:nvSpPr>
        <p:spPr bwMode="auto">
          <a:xfrm rot="8806564">
            <a:off x="2295525" y="4002088"/>
            <a:ext cx="268288" cy="195262"/>
          </a:xfrm>
          <a:custGeom>
            <a:avLst/>
            <a:gdLst>
              <a:gd name="T0" fmla="*/ 0 w 427"/>
              <a:gd name="T1" fmla="*/ 2147483647 h 308"/>
              <a:gd name="T2" fmla="*/ 2147483647 w 427"/>
              <a:gd name="T3" fmla="*/ 2147483647 h 308"/>
              <a:gd name="T4" fmla="*/ 2147483647 w 427"/>
              <a:gd name="T5" fmla="*/ 2147483647 h 308"/>
              <a:gd name="T6" fmla="*/ 2147483647 w 427"/>
              <a:gd name="T7" fmla="*/ 0 h 308"/>
              <a:gd name="T8" fmla="*/ 0 w 427"/>
              <a:gd name="T9" fmla="*/ 2147483647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08"/>
              <a:gd name="T17" fmla="*/ 427 w 427"/>
              <a:gd name="T18" fmla="*/ 308 h 3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08">
                <a:moveTo>
                  <a:pt x="0" y="180"/>
                </a:moveTo>
                <a:lnTo>
                  <a:pt x="60" y="308"/>
                </a:lnTo>
                <a:lnTo>
                  <a:pt x="427" y="120"/>
                </a:lnTo>
                <a:lnTo>
                  <a:pt x="367" y="0"/>
                </a:lnTo>
                <a:lnTo>
                  <a:pt x="0" y="18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2" name="Rectangle 78">
            <a:extLst>
              <a:ext uri="{FF2B5EF4-FFF2-40B4-BE49-F238E27FC236}">
                <a16:creationId xmlns:a16="http://schemas.microsoft.com/office/drawing/2014/main" id="{8B4B8FB3-1391-0F4F-BCF4-2FD3A547BFBE}"/>
              </a:ext>
            </a:extLst>
          </p:cNvPr>
          <p:cNvSpPr>
            <a:spLocks noChangeArrowheads="1"/>
          </p:cNvSpPr>
          <p:nvPr/>
        </p:nvSpPr>
        <p:spPr bwMode="auto">
          <a:xfrm rot="8806564">
            <a:off x="2459038" y="6175375"/>
            <a:ext cx="2905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893" name="Freeform 79">
            <a:extLst>
              <a:ext uri="{FF2B5EF4-FFF2-40B4-BE49-F238E27FC236}">
                <a16:creationId xmlns:a16="http://schemas.microsoft.com/office/drawing/2014/main" id="{1AA1953A-F2E8-114C-A374-53759A092435}"/>
              </a:ext>
            </a:extLst>
          </p:cNvPr>
          <p:cNvSpPr>
            <a:spLocks/>
          </p:cNvSpPr>
          <p:nvPr/>
        </p:nvSpPr>
        <p:spPr bwMode="auto">
          <a:xfrm rot="9985261">
            <a:off x="5300663" y="5907088"/>
            <a:ext cx="34925" cy="87312"/>
          </a:xfrm>
          <a:custGeom>
            <a:avLst/>
            <a:gdLst>
              <a:gd name="T0" fmla="*/ 2147483647 w 51"/>
              <a:gd name="T1" fmla="*/ 2147483647 h 120"/>
              <a:gd name="T2" fmla="*/ 0 w 51"/>
              <a:gd name="T3" fmla="*/ 2147483647 h 120"/>
              <a:gd name="T4" fmla="*/ 2147483647 w 51"/>
              <a:gd name="T5" fmla="*/ 0 h 120"/>
              <a:gd name="T6" fmla="*/ 2147483647 w 51"/>
              <a:gd name="T7" fmla="*/ 2147483647 h 120"/>
              <a:gd name="T8" fmla="*/ 2147483647 w 51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120"/>
              <a:gd name="T17" fmla="*/ 51 w 51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120">
                <a:moveTo>
                  <a:pt x="17" y="120"/>
                </a:moveTo>
                <a:lnTo>
                  <a:pt x="0" y="9"/>
                </a:lnTo>
                <a:lnTo>
                  <a:pt x="25" y="0"/>
                </a:lnTo>
                <a:lnTo>
                  <a:pt x="51" y="111"/>
                </a:lnTo>
                <a:lnTo>
                  <a:pt x="17" y="12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4" name="Freeform 80">
            <a:extLst>
              <a:ext uri="{FF2B5EF4-FFF2-40B4-BE49-F238E27FC236}">
                <a16:creationId xmlns:a16="http://schemas.microsoft.com/office/drawing/2014/main" id="{89B7E04F-31FC-D548-A7A8-B8122659D488}"/>
              </a:ext>
            </a:extLst>
          </p:cNvPr>
          <p:cNvSpPr>
            <a:spLocks/>
          </p:cNvSpPr>
          <p:nvPr/>
        </p:nvSpPr>
        <p:spPr bwMode="auto">
          <a:xfrm rot="9985261">
            <a:off x="5443538" y="5849938"/>
            <a:ext cx="46037" cy="93662"/>
          </a:xfrm>
          <a:custGeom>
            <a:avLst/>
            <a:gdLst>
              <a:gd name="T0" fmla="*/ 2147483647 w 68"/>
              <a:gd name="T1" fmla="*/ 2147483647 h 128"/>
              <a:gd name="T2" fmla="*/ 0 w 68"/>
              <a:gd name="T3" fmla="*/ 2147483647 h 128"/>
              <a:gd name="T4" fmla="*/ 2147483647 w 68"/>
              <a:gd name="T5" fmla="*/ 0 h 128"/>
              <a:gd name="T6" fmla="*/ 2147483647 w 68"/>
              <a:gd name="T7" fmla="*/ 2147483647 h 128"/>
              <a:gd name="T8" fmla="*/ 2147483647 w 68"/>
              <a:gd name="T9" fmla="*/ 2147483647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28"/>
              <a:gd name="T17" fmla="*/ 68 w 6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28">
                <a:moveTo>
                  <a:pt x="26" y="128"/>
                </a:moveTo>
                <a:lnTo>
                  <a:pt x="0" y="9"/>
                </a:lnTo>
                <a:lnTo>
                  <a:pt x="43" y="0"/>
                </a:lnTo>
                <a:lnTo>
                  <a:pt x="68" y="120"/>
                </a:lnTo>
                <a:lnTo>
                  <a:pt x="26" y="12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5" name="Freeform 81">
            <a:extLst>
              <a:ext uri="{FF2B5EF4-FFF2-40B4-BE49-F238E27FC236}">
                <a16:creationId xmlns:a16="http://schemas.microsoft.com/office/drawing/2014/main" id="{96AE1F63-F0D3-FF48-B151-EB417909AF5C}"/>
              </a:ext>
            </a:extLst>
          </p:cNvPr>
          <p:cNvSpPr>
            <a:spLocks/>
          </p:cNvSpPr>
          <p:nvPr/>
        </p:nvSpPr>
        <p:spPr bwMode="auto">
          <a:xfrm rot="9985261">
            <a:off x="5595938" y="5767388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6" name="Freeform 82">
            <a:extLst>
              <a:ext uri="{FF2B5EF4-FFF2-40B4-BE49-F238E27FC236}">
                <a16:creationId xmlns:a16="http://schemas.microsoft.com/office/drawing/2014/main" id="{776F9294-8994-2C45-8567-CCC7EC5066DE}"/>
              </a:ext>
            </a:extLst>
          </p:cNvPr>
          <p:cNvSpPr>
            <a:spLocks/>
          </p:cNvSpPr>
          <p:nvPr/>
        </p:nvSpPr>
        <p:spPr bwMode="auto">
          <a:xfrm rot="9985261">
            <a:off x="5718175" y="5694363"/>
            <a:ext cx="47625" cy="104775"/>
          </a:xfrm>
          <a:custGeom>
            <a:avLst/>
            <a:gdLst>
              <a:gd name="T0" fmla="*/ 2147483647 w 68"/>
              <a:gd name="T1" fmla="*/ 2147483647 h 145"/>
              <a:gd name="T2" fmla="*/ 0 w 68"/>
              <a:gd name="T3" fmla="*/ 2147483647 h 145"/>
              <a:gd name="T4" fmla="*/ 2147483647 w 68"/>
              <a:gd name="T5" fmla="*/ 0 h 145"/>
              <a:gd name="T6" fmla="*/ 2147483647 w 68"/>
              <a:gd name="T7" fmla="*/ 2147483647 h 145"/>
              <a:gd name="T8" fmla="*/ 2147483647 w 68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45"/>
              <a:gd name="T17" fmla="*/ 68 w 68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45">
                <a:moveTo>
                  <a:pt x="26" y="145"/>
                </a:moveTo>
                <a:lnTo>
                  <a:pt x="0" y="9"/>
                </a:lnTo>
                <a:lnTo>
                  <a:pt x="43" y="0"/>
                </a:lnTo>
                <a:lnTo>
                  <a:pt x="68" y="137"/>
                </a:lnTo>
                <a:lnTo>
                  <a:pt x="26" y="145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7" name="Freeform 83">
            <a:extLst>
              <a:ext uri="{FF2B5EF4-FFF2-40B4-BE49-F238E27FC236}">
                <a16:creationId xmlns:a16="http://schemas.microsoft.com/office/drawing/2014/main" id="{4A5F6E67-8EC1-E443-A1BC-3CC4B63EFA7F}"/>
              </a:ext>
            </a:extLst>
          </p:cNvPr>
          <p:cNvSpPr>
            <a:spLocks/>
          </p:cNvSpPr>
          <p:nvPr/>
        </p:nvSpPr>
        <p:spPr bwMode="auto">
          <a:xfrm rot="9985261">
            <a:off x="5068888" y="5805488"/>
            <a:ext cx="868362" cy="354012"/>
          </a:xfrm>
          <a:custGeom>
            <a:avLst/>
            <a:gdLst>
              <a:gd name="T0" fmla="*/ 2147483647 w 1247"/>
              <a:gd name="T1" fmla="*/ 2147483647 h 486"/>
              <a:gd name="T2" fmla="*/ 0 w 1247"/>
              <a:gd name="T3" fmla="*/ 2147483647 h 486"/>
              <a:gd name="T4" fmla="*/ 2147483647 w 1247"/>
              <a:gd name="T5" fmla="*/ 0 h 486"/>
              <a:gd name="T6" fmla="*/ 2147483647 w 1247"/>
              <a:gd name="T7" fmla="*/ 2147483647 h 486"/>
              <a:gd name="T8" fmla="*/ 2147483647 w 1247"/>
              <a:gd name="T9" fmla="*/ 2147483647 h 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86"/>
              <a:gd name="T17" fmla="*/ 1247 w 1247"/>
              <a:gd name="T18" fmla="*/ 486 h 4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86">
                <a:moveTo>
                  <a:pt x="43" y="486"/>
                </a:moveTo>
                <a:lnTo>
                  <a:pt x="0" y="265"/>
                </a:lnTo>
                <a:lnTo>
                  <a:pt x="1195" y="0"/>
                </a:lnTo>
                <a:lnTo>
                  <a:pt x="1247" y="222"/>
                </a:lnTo>
                <a:lnTo>
                  <a:pt x="43" y="486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98" name="Line 84">
            <a:extLst>
              <a:ext uri="{FF2B5EF4-FFF2-40B4-BE49-F238E27FC236}">
                <a16:creationId xmlns:a16="http://schemas.microsoft.com/office/drawing/2014/main" id="{D4875CDF-9CD3-8244-8D24-F6BD85BAAF6C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076575" y="5619750"/>
            <a:ext cx="34925" cy="74613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99" name="Line 85">
            <a:extLst>
              <a:ext uri="{FF2B5EF4-FFF2-40B4-BE49-F238E27FC236}">
                <a16:creationId xmlns:a16="http://schemas.microsoft.com/office/drawing/2014/main" id="{F591D4C1-25BD-7A4A-BF70-5F9FF511C47E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844800" y="5481638"/>
            <a:ext cx="31750" cy="76200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00" name="Oval 86">
            <a:extLst>
              <a:ext uri="{FF2B5EF4-FFF2-40B4-BE49-F238E27FC236}">
                <a16:creationId xmlns:a16="http://schemas.microsoft.com/office/drawing/2014/main" id="{DDBA99B9-C53E-9B40-AAC5-C5601C309B2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572250" y="2335213"/>
            <a:ext cx="414338" cy="4127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901" name="Line 87">
            <a:extLst>
              <a:ext uri="{FF2B5EF4-FFF2-40B4-BE49-F238E27FC236}">
                <a16:creationId xmlns:a16="http://schemas.microsoft.com/office/drawing/2014/main" id="{25B3B42C-A978-9E46-B7CE-22F488DB3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8775" y="228600"/>
            <a:ext cx="0" cy="4648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02" name="Line 88">
            <a:extLst>
              <a:ext uri="{FF2B5EF4-FFF2-40B4-BE49-F238E27FC236}">
                <a16:creationId xmlns:a16="http://schemas.microsoft.com/office/drawing/2014/main" id="{60061745-FC70-3845-ADD4-F5E6036FE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838700"/>
            <a:ext cx="18288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03" name="Rectangle 89">
            <a:extLst>
              <a:ext uri="{FF2B5EF4-FFF2-40B4-BE49-F238E27FC236}">
                <a16:creationId xmlns:a16="http://schemas.microsoft.com/office/drawing/2014/main" id="{7819317A-9B39-064C-915A-6B0B3693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724400"/>
            <a:ext cx="838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4904" name="Text Box 90">
            <a:extLst>
              <a:ext uri="{FF2B5EF4-FFF2-40B4-BE49-F238E27FC236}">
                <a16:creationId xmlns:a16="http://schemas.microsoft.com/office/drawing/2014/main" id="{8ED1AE75-EAC3-5743-BF13-DB614744B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2852738"/>
            <a:ext cx="167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illumination</a:t>
            </a:r>
          </a:p>
        </p:txBody>
      </p:sp>
      <p:sp>
        <p:nvSpPr>
          <p:cNvPr id="34905" name="Line 91">
            <a:extLst>
              <a:ext uri="{FF2B5EF4-FFF2-40B4-BE49-F238E27FC236}">
                <a16:creationId xmlns:a16="http://schemas.microsoft.com/office/drawing/2014/main" id="{1191EA03-C116-1545-9383-7EAB58C43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4752975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906" name="Picture 92">
            <a:extLst>
              <a:ext uri="{FF2B5EF4-FFF2-40B4-BE49-F238E27FC236}">
                <a16:creationId xmlns:a16="http://schemas.microsoft.com/office/drawing/2014/main" id="{25A6E0D8-5606-F546-AEE0-A51882AB28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8" t="58702"/>
          <a:stretch>
            <a:fillRect/>
          </a:stretch>
        </p:blipFill>
        <p:spPr bwMode="auto">
          <a:xfrm>
            <a:off x="869950" y="5181600"/>
            <a:ext cx="1339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07" name="Text Box 93">
            <a:extLst>
              <a:ext uri="{FF2B5EF4-FFF2-40B4-BE49-F238E27FC236}">
                <a16:creationId xmlns:a16="http://schemas.microsoft.com/office/drawing/2014/main" id="{C3248E4E-1E9F-4C43-BE27-51BB43D0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47625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imaging</a:t>
            </a:r>
          </a:p>
        </p:txBody>
      </p:sp>
      <p:sp>
        <p:nvSpPr>
          <p:cNvPr id="169055" name="Text Box 95">
            <a:extLst>
              <a:ext uri="{FF2B5EF4-FFF2-40B4-BE49-F238E27FC236}">
                <a16:creationId xmlns:a16="http://schemas.microsoft.com/office/drawing/2014/main" id="{C6656CEB-5045-6F4E-813B-E7DE1571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0"/>
            <a:ext cx="12001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604020202020204" pitchFamily="34" charset="0"/>
              </a:rPr>
              <a:t>Eye</a:t>
            </a:r>
          </a:p>
        </p:txBody>
      </p:sp>
      <p:sp>
        <p:nvSpPr>
          <p:cNvPr id="34909" name="Line 96">
            <a:extLst>
              <a:ext uri="{FF2B5EF4-FFF2-40B4-BE49-F238E27FC236}">
                <a16:creationId xmlns:a16="http://schemas.microsoft.com/office/drawing/2014/main" id="{DCF027AB-3D99-9C41-9E8E-4C2BE827B3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9500" y="381000"/>
            <a:ext cx="800100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10" name="AutoShape 97">
            <a:extLst>
              <a:ext uri="{FF2B5EF4-FFF2-40B4-BE49-F238E27FC236}">
                <a16:creationId xmlns:a16="http://schemas.microsoft.com/office/drawing/2014/main" id="{7C01F108-6FEC-F948-8E5A-7D7A01F30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266700"/>
            <a:ext cx="546100" cy="1117600"/>
          </a:xfrm>
          <a:prstGeom prst="downArrow">
            <a:avLst>
              <a:gd name="adj1" fmla="val 50000"/>
              <a:gd name="adj2" fmla="val 5116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4911" name="Picture 98">
            <a:extLst>
              <a:ext uri="{FF2B5EF4-FFF2-40B4-BE49-F238E27FC236}">
                <a16:creationId xmlns:a16="http://schemas.microsoft.com/office/drawing/2014/main" id="{188655C7-8497-944A-83D3-F2015DB5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34833" r="39999" b="39999"/>
          <a:stretch>
            <a:fillRect/>
          </a:stretch>
        </p:blipFill>
        <p:spPr bwMode="auto">
          <a:xfrm>
            <a:off x="866775" y="5176838"/>
            <a:ext cx="1335088" cy="1331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12" name="Group 99">
            <a:extLst>
              <a:ext uri="{FF2B5EF4-FFF2-40B4-BE49-F238E27FC236}">
                <a16:creationId xmlns:a16="http://schemas.microsoft.com/office/drawing/2014/main" id="{46954874-759D-794B-998F-9565D93ACD33}"/>
              </a:ext>
            </a:extLst>
          </p:cNvPr>
          <p:cNvGrpSpPr>
            <a:grpSpLocks/>
          </p:cNvGrpSpPr>
          <p:nvPr/>
        </p:nvGrpSpPr>
        <p:grpSpPr bwMode="auto">
          <a:xfrm rot="7327286">
            <a:off x="4090194" y="5130007"/>
            <a:ext cx="514350" cy="169862"/>
            <a:chOff x="3355" y="2956"/>
            <a:chExt cx="324" cy="107"/>
          </a:xfrm>
        </p:grpSpPr>
        <p:sp>
          <p:nvSpPr>
            <p:cNvPr id="34917" name="Freeform 100">
              <a:extLst>
                <a:ext uri="{FF2B5EF4-FFF2-40B4-BE49-F238E27FC236}">
                  <a16:creationId xmlns:a16="http://schemas.microsoft.com/office/drawing/2014/main" id="{72C7616D-A3BF-6842-8B95-0C3121FEF51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55" y="3025"/>
              <a:ext cx="324" cy="38"/>
            </a:xfrm>
            <a:custGeom>
              <a:avLst/>
              <a:gdLst>
                <a:gd name="T0" fmla="*/ 0 w 96"/>
                <a:gd name="T1" fmla="*/ 1444 h 11"/>
                <a:gd name="T2" fmla="*/ 10925 w 96"/>
                <a:gd name="T3" fmla="*/ 4988 h 11"/>
                <a:gd name="T4" fmla="*/ 28407 w 96"/>
                <a:gd name="T5" fmla="*/ 0 h 11"/>
                <a:gd name="T6" fmla="*/ 42056 w 96"/>
                <a:gd name="T7" fmla="*/ 3423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1"/>
                <a:gd name="T14" fmla="*/ 96 w 96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1">
                  <a:moveTo>
                    <a:pt x="0" y="3"/>
                  </a:moveTo>
                  <a:cubicBezTo>
                    <a:pt x="4" y="4"/>
                    <a:pt x="15" y="11"/>
                    <a:pt x="25" y="10"/>
                  </a:cubicBezTo>
                  <a:cubicBezTo>
                    <a:pt x="36" y="10"/>
                    <a:pt x="53" y="1"/>
                    <a:pt x="65" y="0"/>
                  </a:cubicBezTo>
                  <a:cubicBezTo>
                    <a:pt x="77" y="0"/>
                    <a:pt x="86" y="3"/>
                    <a:pt x="96" y="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8" name="Freeform 101">
              <a:extLst>
                <a:ext uri="{FF2B5EF4-FFF2-40B4-BE49-F238E27FC236}">
                  <a16:creationId xmlns:a16="http://schemas.microsoft.com/office/drawing/2014/main" id="{77A3DB46-119C-A545-B752-9F2BE73787C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355" y="2956"/>
              <a:ext cx="324" cy="36"/>
            </a:xfrm>
            <a:custGeom>
              <a:avLst/>
              <a:gdLst>
                <a:gd name="T0" fmla="*/ 0 w 96"/>
                <a:gd name="T1" fmla="*/ 1155 h 11"/>
                <a:gd name="T2" fmla="*/ 10925 w 96"/>
                <a:gd name="T3" fmla="*/ 4133 h 11"/>
                <a:gd name="T4" fmla="*/ 28407 w 96"/>
                <a:gd name="T5" fmla="*/ 353 h 11"/>
                <a:gd name="T6" fmla="*/ 42056 w 96"/>
                <a:gd name="T7" fmla="*/ 2625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1"/>
                <a:gd name="T14" fmla="*/ 96 w 96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1">
                  <a:moveTo>
                    <a:pt x="0" y="3"/>
                  </a:moveTo>
                  <a:cubicBezTo>
                    <a:pt x="4" y="4"/>
                    <a:pt x="15" y="11"/>
                    <a:pt x="25" y="11"/>
                  </a:cubicBezTo>
                  <a:cubicBezTo>
                    <a:pt x="36" y="11"/>
                    <a:pt x="53" y="2"/>
                    <a:pt x="65" y="1"/>
                  </a:cubicBezTo>
                  <a:cubicBezTo>
                    <a:pt x="77" y="0"/>
                    <a:pt x="86" y="4"/>
                    <a:pt x="96" y="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3" name="Line 102">
            <a:extLst>
              <a:ext uri="{FF2B5EF4-FFF2-40B4-BE49-F238E27FC236}">
                <a16:creationId xmlns:a16="http://schemas.microsoft.com/office/drawing/2014/main" id="{B87A8B6D-1EB6-0349-8327-3743F1BF74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0000" y="5672138"/>
            <a:ext cx="711200" cy="35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14" name="Text Box 103">
            <a:extLst>
              <a:ext uri="{FF2B5EF4-FFF2-40B4-BE49-F238E27FC236}">
                <a16:creationId xmlns:a16="http://schemas.microsoft.com/office/drawing/2014/main" id="{E4E50191-057A-7D4E-8D25-C0A55B60D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128963"/>
            <a:ext cx="1895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	sensor</a:t>
            </a:r>
          </a:p>
        </p:txBody>
      </p:sp>
      <p:sp>
        <p:nvSpPr>
          <p:cNvPr id="34915" name="Text Box 104">
            <a:extLst>
              <a:ext uri="{FF2B5EF4-FFF2-40B4-BE49-F238E27FC236}">
                <a16:creationId xmlns:a16="http://schemas.microsoft.com/office/drawing/2014/main" id="{3BBC341C-4AE5-3949-9B1E-23F24E5DE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143625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 corrector</a:t>
            </a:r>
          </a:p>
        </p:txBody>
      </p:sp>
      <p:sp>
        <p:nvSpPr>
          <p:cNvPr id="103" name="Text Box 97">
            <a:extLst>
              <a:ext uri="{FF2B5EF4-FFF2-40B4-BE49-F238E27FC236}">
                <a16:creationId xmlns:a16="http://schemas.microsoft.com/office/drawing/2014/main" id="{1F0BC712-DB12-F844-AE8B-70CEB4EFA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9525"/>
            <a:ext cx="391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 for </a:t>
            </a:r>
          </a:p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Vision Science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F88B275-4850-5B43-8737-5C9365036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66">
                  <a:alpha val="28998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en-US" sz="2000">
              <a:latin typeface="Times" pitchFamily="2" charset="0"/>
            </a:endParaRPr>
          </a:p>
        </p:txBody>
      </p:sp>
      <p:sp>
        <p:nvSpPr>
          <p:cNvPr id="36867" name="Freeform 3">
            <a:extLst>
              <a:ext uri="{FF2B5EF4-FFF2-40B4-BE49-F238E27FC236}">
                <a16:creationId xmlns:a16="http://schemas.microsoft.com/office/drawing/2014/main" id="{77E1587A-68DF-F847-BD6E-544F2857BD98}"/>
              </a:ext>
            </a:extLst>
          </p:cNvPr>
          <p:cNvSpPr>
            <a:spLocks/>
          </p:cNvSpPr>
          <p:nvPr/>
        </p:nvSpPr>
        <p:spPr bwMode="auto">
          <a:xfrm rot="10800000">
            <a:off x="6629400" y="3810000"/>
            <a:ext cx="1524000" cy="12954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Freeform 4">
            <a:extLst>
              <a:ext uri="{FF2B5EF4-FFF2-40B4-BE49-F238E27FC236}">
                <a16:creationId xmlns:a16="http://schemas.microsoft.com/office/drawing/2014/main" id="{C6153F8F-EC03-3E4F-A00A-6899EABD456A}"/>
              </a:ext>
            </a:extLst>
          </p:cNvPr>
          <p:cNvSpPr>
            <a:spLocks/>
          </p:cNvSpPr>
          <p:nvPr/>
        </p:nvSpPr>
        <p:spPr bwMode="auto">
          <a:xfrm rot="10800000">
            <a:off x="4394200" y="5181600"/>
            <a:ext cx="2781300" cy="1371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>
            <a:extLst>
              <a:ext uri="{FF2B5EF4-FFF2-40B4-BE49-F238E27FC236}">
                <a16:creationId xmlns:a16="http://schemas.microsoft.com/office/drawing/2014/main" id="{BB0F5A98-8A3E-934C-89BC-0A7798AE8A65}"/>
              </a:ext>
            </a:extLst>
          </p:cNvPr>
          <p:cNvSpPr>
            <a:spLocks/>
          </p:cNvSpPr>
          <p:nvPr/>
        </p:nvSpPr>
        <p:spPr bwMode="auto">
          <a:xfrm rot="10800000">
            <a:off x="685800" y="4800600"/>
            <a:ext cx="2743200" cy="1752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>
            <a:extLst>
              <a:ext uri="{FF2B5EF4-FFF2-40B4-BE49-F238E27FC236}">
                <a16:creationId xmlns:a16="http://schemas.microsoft.com/office/drawing/2014/main" id="{63BD8186-607C-3A43-B4F5-76889B354304}"/>
              </a:ext>
            </a:extLst>
          </p:cNvPr>
          <p:cNvSpPr>
            <a:spLocks/>
          </p:cNvSpPr>
          <p:nvPr/>
        </p:nvSpPr>
        <p:spPr bwMode="auto">
          <a:xfrm rot="10800000">
            <a:off x="1447800" y="3044825"/>
            <a:ext cx="1981200" cy="1450975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Text Box 9">
            <a:extLst>
              <a:ext uri="{FF2B5EF4-FFF2-40B4-BE49-F238E27FC236}">
                <a16:creationId xmlns:a16="http://schemas.microsoft.com/office/drawing/2014/main" id="{0C56248A-5B70-1340-BBD8-6F186F0F4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906838"/>
            <a:ext cx="106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laser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beacon</a:t>
            </a:r>
          </a:p>
        </p:txBody>
      </p:sp>
      <p:sp>
        <p:nvSpPr>
          <p:cNvPr id="36872" name="Freeform 10">
            <a:extLst>
              <a:ext uri="{FF2B5EF4-FFF2-40B4-BE49-F238E27FC236}">
                <a16:creationId xmlns:a16="http://schemas.microsoft.com/office/drawing/2014/main" id="{748CB3AD-34E9-FB46-983A-3C6369E73B70}"/>
              </a:ext>
            </a:extLst>
          </p:cNvPr>
          <p:cNvSpPr>
            <a:spLocks/>
          </p:cNvSpPr>
          <p:nvPr/>
        </p:nvSpPr>
        <p:spPr bwMode="auto">
          <a:xfrm rot="9985261">
            <a:off x="5186363" y="5975350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Oval 11">
            <a:extLst>
              <a:ext uri="{FF2B5EF4-FFF2-40B4-BE49-F238E27FC236}">
                <a16:creationId xmlns:a16="http://schemas.microsoft.com/office/drawing/2014/main" id="{5F52F41F-9626-3C48-820D-8D6C1BEC0C6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0800" y="4379913"/>
            <a:ext cx="598488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874" name="Line 12">
            <a:extLst>
              <a:ext uri="{FF2B5EF4-FFF2-40B4-BE49-F238E27FC236}">
                <a16:creationId xmlns:a16="http://schemas.microsoft.com/office/drawing/2014/main" id="{38B7A5C4-7CA9-2741-870F-66A2234E0536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3663" y="2466975"/>
            <a:ext cx="412750" cy="1952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Line 13">
            <a:extLst>
              <a:ext uri="{FF2B5EF4-FFF2-40B4-BE49-F238E27FC236}">
                <a16:creationId xmlns:a16="http://schemas.microsoft.com/office/drawing/2014/main" id="{5DAD9D3E-6DEF-5446-B7D8-F138B433D42F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2075" y="4410075"/>
            <a:ext cx="1588" cy="1562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Line 14">
            <a:extLst>
              <a:ext uri="{FF2B5EF4-FFF2-40B4-BE49-F238E27FC236}">
                <a16:creationId xmlns:a16="http://schemas.microsoft.com/office/drawing/2014/main" id="{DFE4C4D0-69F9-434D-A120-22F6EBA2B527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688013" y="4408488"/>
            <a:ext cx="0" cy="1287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Line 15">
            <a:extLst>
              <a:ext uri="{FF2B5EF4-FFF2-40B4-BE49-F238E27FC236}">
                <a16:creationId xmlns:a16="http://schemas.microsoft.com/office/drawing/2014/main" id="{E894956F-BEEC-BA49-8B1D-FDE6C9C070F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4788" y="2454275"/>
            <a:ext cx="403225" cy="196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6">
            <a:extLst>
              <a:ext uri="{FF2B5EF4-FFF2-40B4-BE49-F238E27FC236}">
                <a16:creationId xmlns:a16="http://schemas.microsoft.com/office/drawing/2014/main" id="{E9DCE081-E2C4-D94D-89DC-5CB39747B66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81563" y="6008688"/>
            <a:ext cx="11001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879" name="Oval 17">
            <a:extLst>
              <a:ext uri="{FF2B5EF4-FFF2-40B4-BE49-F238E27FC236}">
                <a16:creationId xmlns:a16="http://schemas.microsoft.com/office/drawing/2014/main" id="{5E95A47A-6228-5C40-A626-711383E9436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41988" y="1741488"/>
            <a:ext cx="76200" cy="611187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880" name="Rectangle 18">
            <a:extLst>
              <a:ext uri="{FF2B5EF4-FFF2-40B4-BE49-F238E27FC236}">
                <a16:creationId xmlns:a16="http://schemas.microsoft.com/office/drawing/2014/main" id="{A254AA99-E1C4-974A-8065-3A3DE7BECFD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8588" y="1820863"/>
            <a:ext cx="460375" cy="452437"/>
          </a:xfrm>
          <a:prstGeom prst="rect">
            <a:avLst/>
          </a:prstGeom>
          <a:solidFill>
            <a:srgbClr val="DDDDDD"/>
          </a:solidFill>
          <a:ln w="571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881" name="Line 19">
            <a:extLst>
              <a:ext uri="{FF2B5EF4-FFF2-40B4-BE49-F238E27FC236}">
                <a16:creationId xmlns:a16="http://schemas.microsoft.com/office/drawing/2014/main" id="{94A36CC6-F2FD-FE46-A071-998318E07A1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08588" y="1820863"/>
            <a:ext cx="460375" cy="452437"/>
          </a:xfrm>
          <a:prstGeom prst="line">
            <a:avLst/>
          </a:prstGeom>
          <a:noFill/>
          <a:ln w="57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2" name="Oval 20">
            <a:extLst>
              <a:ext uri="{FF2B5EF4-FFF2-40B4-BE49-F238E27FC236}">
                <a16:creationId xmlns:a16="http://schemas.microsoft.com/office/drawing/2014/main" id="{4660010E-B2CE-944A-997A-0E646A85C5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5563" y="2432050"/>
            <a:ext cx="609600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883" name="Freeform 21">
            <a:extLst>
              <a:ext uri="{FF2B5EF4-FFF2-40B4-BE49-F238E27FC236}">
                <a16:creationId xmlns:a16="http://schemas.microsoft.com/office/drawing/2014/main" id="{F6E97F93-D292-474A-801D-AD3BD9EB3B5A}"/>
              </a:ext>
            </a:extLst>
          </p:cNvPr>
          <p:cNvSpPr>
            <a:spLocks/>
          </p:cNvSpPr>
          <p:nvPr/>
        </p:nvSpPr>
        <p:spPr bwMode="auto">
          <a:xfrm rot="10800000">
            <a:off x="5016500" y="1365250"/>
            <a:ext cx="869950" cy="288925"/>
          </a:xfrm>
          <a:custGeom>
            <a:avLst/>
            <a:gdLst>
              <a:gd name="T0" fmla="*/ 0 w 63"/>
              <a:gd name="T1" fmla="*/ 2147483647 h 21"/>
              <a:gd name="T2" fmla="*/ 2147483647 w 63"/>
              <a:gd name="T3" fmla="*/ 0 h 21"/>
              <a:gd name="T4" fmla="*/ 2147483647 w 63"/>
              <a:gd name="T5" fmla="*/ 2147483647 h 21"/>
              <a:gd name="T6" fmla="*/ 0 60000 65536"/>
              <a:gd name="T7" fmla="*/ 0 60000 65536"/>
              <a:gd name="T8" fmla="*/ 0 60000 65536"/>
              <a:gd name="T9" fmla="*/ 0 w 63"/>
              <a:gd name="T10" fmla="*/ 0 h 21"/>
              <a:gd name="T11" fmla="*/ 63 w 6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21">
                <a:moveTo>
                  <a:pt x="0" y="21"/>
                </a:moveTo>
                <a:cubicBezTo>
                  <a:pt x="5" y="9"/>
                  <a:pt x="17" y="0"/>
                  <a:pt x="32" y="0"/>
                </a:cubicBezTo>
                <a:cubicBezTo>
                  <a:pt x="45" y="0"/>
                  <a:pt x="58" y="8"/>
                  <a:pt x="63" y="20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Freeform 22">
            <a:extLst>
              <a:ext uri="{FF2B5EF4-FFF2-40B4-BE49-F238E27FC236}">
                <a16:creationId xmlns:a16="http://schemas.microsoft.com/office/drawing/2014/main" id="{698DF94C-07A4-F943-8D4F-40D3481F40D8}"/>
              </a:ext>
            </a:extLst>
          </p:cNvPr>
          <p:cNvSpPr>
            <a:spLocks/>
          </p:cNvSpPr>
          <p:nvPr/>
        </p:nvSpPr>
        <p:spPr bwMode="auto">
          <a:xfrm rot="10800000">
            <a:off x="4800600" y="228600"/>
            <a:ext cx="1298575" cy="1263650"/>
          </a:xfrm>
          <a:custGeom>
            <a:avLst/>
            <a:gdLst>
              <a:gd name="T0" fmla="*/ 2147483647 w 94"/>
              <a:gd name="T1" fmla="*/ 0 h 92"/>
              <a:gd name="T2" fmla="*/ 0 w 94"/>
              <a:gd name="T3" fmla="*/ 2147483647 h 92"/>
              <a:gd name="T4" fmla="*/ 2147483647 w 94"/>
              <a:gd name="T5" fmla="*/ 2147483647 h 92"/>
              <a:gd name="T6" fmla="*/ 2147483647 w 94"/>
              <a:gd name="T7" fmla="*/ 2147483647 h 92"/>
              <a:gd name="T8" fmla="*/ 2147483647 w 94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2"/>
              <a:gd name="T17" fmla="*/ 94 w 94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2">
                <a:moveTo>
                  <a:pt x="30" y="0"/>
                </a:moveTo>
                <a:cubicBezTo>
                  <a:pt x="12" y="7"/>
                  <a:pt x="0" y="25"/>
                  <a:pt x="0" y="45"/>
                </a:cubicBezTo>
                <a:cubicBezTo>
                  <a:pt x="0" y="71"/>
                  <a:pt x="21" y="92"/>
                  <a:pt x="47" y="92"/>
                </a:cubicBezTo>
                <a:cubicBezTo>
                  <a:pt x="73" y="92"/>
                  <a:pt x="94" y="71"/>
                  <a:pt x="94" y="45"/>
                </a:cubicBezTo>
                <a:cubicBezTo>
                  <a:pt x="94" y="25"/>
                  <a:pt x="82" y="7"/>
                  <a:pt x="64" y="0"/>
                </a:cubicBezTo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23">
            <a:extLst>
              <a:ext uri="{FF2B5EF4-FFF2-40B4-BE49-F238E27FC236}">
                <a16:creationId xmlns:a16="http://schemas.microsoft.com/office/drawing/2014/main" id="{249CDDBD-B828-4549-9229-C99EDD719FC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89588" y="2200275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24">
            <a:extLst>
              <a:ext uri="{FF2B5EF4-FFF2-40B4-BE49-F238E27FC236}">
                <a16:creationId xmlns:a16="http://schemas.microsoft.com/office/drawing/2014/main" id="{9D99F0AE-80C4-9E4B-B6C7-684939FD2DD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92763" y="1512888"/>
            <a:ext cx="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7" name="Line 25">
            <a:extLst>
              <a:ext uri="{FF2B5EF4-FFF2-40B4-BE49-F238E27FC236}">
                <a16:creationId xmlns:a16="http://schemas.microsoft.com/office/drawing/2014/main" id="{3EDF80E1-3B57-F348-BD1B-94FEBA93D3E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464175" y="238125"/>
            <a:ext cx="130175" cy="129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8" name="Line 26">
            <a:extLst>
              <a:ext uri="{FF2B5EF4-FFF2-40B4-BE49-F238E27FC236}">
                <a16:creationId xmlns:a16="http://schemas.microsoft.com/office/drawing/2014/main" id="{DCC32750-A39E-C449-97D8-2785A4213B3A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91138" y="241300"/>
            <a:ext cx="122237" cy="1281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Line 27">
            <a:extLst>
              <a:ext uri="{FF2B5EF4-FFF2-40B4-BE49-F238E27FC236}">
                <a16:creationId xmlns:a16="http://schemas.microsoft.com/office/drawing/2014/main" id="{24E9D04D-A2AA-C74D-B03C-EA23665681F2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87963" y="1512888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Line 28">
            <a:extLst>
              <a:ext uri="{FF2B5EF4-FFF2-40B4-BE49-F238E27FC236}">
                <a16:creationId xmlns:a16="http://schemas.microsoft.com/office/drawing/2014/main" id="{74EE9428-2D72-904C-9539-7E8AF0235039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284788" y="1890713"/>
            <a:ext cx="533400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1" name="Line 29">
            <a:extLst>
              <a:ext uri="{FF2B5EF4-FFF2-40B4-BE49-F238E27FC236}">
                <a16:creationId xmlns:a16="http://schemas.microsoft.com/office/drawing/2014/main" id="{B0B43A45-69DC-1B48-AD4A-63E77E988F76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592763" y="2200275"/>
            <a:ext cx="0" cy="231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Line 30">
            <a:extLst>
              <a:ext uri="{FF2B5EF4-FFF2-40B4-BE49-F238E27FC236}">
                <a16:creationId xmlns:a16="http://schemas.microsoft.com/office/drawing/2014/main" id="{F81C495A-D778-FA48-9893-96ED9D7325B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7963" y="1897063"/>
            <a:ext cx="0" cy="534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3" name="Freeform 31">
            <a:extLst>
              <a:ext uri="{FF2B5EF4-FFF2-40B4-BE49-F238E27FC236}">
                <a16:creationId xmlns:a16="http://schemas.microsoft.com/office/drawing/2014/main" id="{DD33F638-A3A4-AE41-9D12-E5A6A0810D19}"/>
              </a:ext>
            </a:extLst>
          </p:cNvPr>
          <p:cNvSpPr>
            <a:spLocks/>
          </p:cNvSpPr>
          <p:nvPr/>
        </p:nvSpPr>
        <p:spPr bwMode="auto">
          <a:xfrm rot="10800000">
            <a:off x="5872163" y="1695450"/>
            <a:ext cx="1812925" cy="1552575"/>
          </a:xfrm>
          <a:custGeom>
            <a:avLst/>
            <a:gdLst>
              <a:gd name="T0" fmla="*/ 2147483647 w 184"/>
              <a:gd name="T1" fmla="*/ 0 h 328"/>
              <a:gd name="T2" fmla="*/ 0 w 184"/>
              <a:gd name="T3" fmla="*/ 2147483647 h 328"/>
              <a:gd name="T4" fmla="*/ 0 w 184"/>
              <a:gd name="T5" fmla="*/ 2147483647 h 328"/>
              <a:gd name="T6" fmla="*/ 2147483647 w 184"/>
              <a:gd name="T7" fmla="*/ 2147483647 h 328"/>
              <a:gd name="T8" fmla="*/ 2147483647 w 184"/>
              <a:gd name="T9" fmla="*/ 2147483647 h 328"/>
              <a:gd name="T10" fmla="*/ 2147483647 w 184"/>
              <a:gd name="T11" fmla="*/ 2147483647 h 328"/>
              <a:gd name="T12" fmla="*/ 2147483647 w 184"/>
              <a:gd name="T13" fmla="*/ 2147483647 h 328"/>
              <a:gd name="T14" fmla="*/ 2147483647 w 184"/>
              <a:gd name="T15" fmla="*/ 0 h 328"/>
              <a:gd name="T16" fmla="*/ 2147483647 w 184"/>
              <a:gd name="T17" fmla="*/ 0 h 3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4"/>
              <a:gd name="T28" fmla="*/ 0 h 328"/>
              <a:gd name="T29" fmla="*/ 184 w 184"/>
              <a:gd name="T30" fmla="*/ 328 h 3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4" h="328">
                <a:moveTo>
                  <a:pt x="31" y="0"/>
                </a:moveTo>
                <a:cubicBezTo>
                  <a:pt x="14" y="0"/>
                  <a:pt x="0" y="14"/>
                  <a:pt x="0" y="31"/>
                </a:cubicBezTo>
                <a:lnTo>
                  <a:pt x="0" y="297"/>
                </a:lnTo>
                <a:cubicBezTo>
                  <a:pt x="0" y="314"/>
                  <a:pt x="14" y="328"/>
                  <a:pt x="31" y="328"/>
                </a:cubicBezTo>
                <a:lnTo>
                  <a:pt x="153" y="328"/>
                </a:lnTo>
                <a:cubicBezTo>
                  <a:pt x="170" y="328"/>
                  <a:pt x="184" y="314"/>
                  <a:pt x="184" y="297"/>
                </a:cubicBezTo>
                <a:lnTo>
                  <a:pt x="184" y="31"/>
                </a:lnTo>
                <a:cubicBezTo>
                  <a:pt x="184" y="14"/>
                  <a:pt x="170" y="0"/>
                  <a:pt x="153" y="0"/>
                </a:cubicBezTo>
                <a:lnTo>
                  <a:pt x="31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32">
            <a:extLst>
              <a:ext uri="{FF2B5EF4-FFF2-40B4-BE49-F238E27FC236}">
                <a16:creationId xmlns:a16="http://schemas.microsoft.com/office/drawing/2014/main" id="{8C0E44C5-D07A-4F41-A3A0-A9F3A47582FA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791200" y="1989138"/>
            <a:ext cx="958850" cy="206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5" name="Line 33">
            <a:extLst>
              <a:ext uri="{FF2B5EF4-FFF2-40B4-BE49-F238E27FC236}">
                <a16:creationId xmlns:a16="http://schemas.microsoft.com/office/drawing/2014/main" id="{DAF6E184-9282-0E42-9C22-F573D8D0F26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5791200" y="1884363"/>
            <a:ext cx="1074738" cy="2270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6" name="Freeform 34">
            <a:extLst>
              <a:ext uri="{FF2B5EF4-FFF2-40B4-BE49-F238E27FC236}">
                <a16:creationId xmlns:a16="http://schemas.microsoft.com/office/drawing/2014/main" id="{811A30E1-B51E-9D4A-B4C3-ACC0BC9462C4}"/>
              </a:ext>
            </a:extLst>
          </p:cNvPr>
          <p:cNvSpPr>
            <a:spLocks/>
          </p:cNvSpPr>
          <p:nvPr/>
        </p:nvSpPr>
        <p:spPr bwMode="auto">
          <a:xfrm rot="10800000">
            <a:off x="6597650" y="1808163"/>
            <a:ext cx="417513" cy="414337"/>
          </a:xfrm>
          <a:custGeom>
            <a:avLst/>
            <a:gdLst>
              <a:gd name="T0" fmla="*/ 2147483647 w 359"/>
              <a:gd name="T1" fmla="*/ 0 h 358"/>
              <a:gd name="T2" fmla="*/ 0 w 359"/>
              <a:gd name="T3" fmla="*/ 2147483647 h 358"/>
              <a:gd name="T4" fmla="*/ 2147483647 w 359"/>
              <a:gd name="T5" fmla="*/ 2147483647 h 358"/>
              <a:gd name="T6" fmla="*/ 2147483647 w 359"/>
              <a:gd name="T7" fmla="*/ 2147483647 h 358"/>
              <a:gd name="T8" fmla="*/ 2147483647 w 359"/>
              <a:gd name="T9" fmla="*/ 0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9"/>
              <a:gd name="T16" fmla="*/ 0 h 358"/>
              <a:gd name="T17" fmla="*/ 359 w 359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9" h="358">
                <a:moveTo>
                  <a:pt x="34" y="0"/>
                </a:moveTo>
                <a:lnTo>
                  <a:pt x="0" y="34"/>
                </a:lnTo>
                <a:lnTo>
                  <a:pt x="333" y="358"/>
                </a:lnTo>
                <a:lnTo>
                  <a:pt x="359" y="324"/>
                </a:lnTo>
                <a:lnTo>
                  <a:pt x="34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7" name="Line 35">
            <a:extLst>
              <a:ext uri="{FF2B5EF4-FFF2-40B4-BE49-F238E27FC236}">
                <a16:creationId xmlns:a16="http://schemas.microsoft.com/office/drawing/2014/main" id="{CFC1F964-0C79-D04C-B096-1990BA3C005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683375" y="1992313"/>
            <a:ext cx="69850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8" name="Line 36">
            <a:extLst>
              <a:ext uri="{FF2B5EF4-FFF2-40B4-BE49-F238E27FC236}">
                <a16:creationId xmlns:a16="http://schemas.microsoft.com/office/drawing/2014/main" id="{94F9D3A4-BD25-6747-B3E7-CD82C533042F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854825" y="2108200"/>
            <a:ext cx="31750" cy="223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9" name="Line 37">
            <a:extLst>
              <a:ext uri="{FF2B5EF4-FFF2-40B4-BE49-F238E27FC236}">
                <a16:creationId xmlns:a16="http://schemas.microsoft.com/office/drawing/2014/main" id="{DC5D2142-8329-DC48-A5A9-EA007C7ED3F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883400" y="2362200"/>
            <a:ext cx="3175" cy="352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Line 38">
            <a:extLst>
              <a:ext uri="{FF2B5EF4-FFF2-40B4-BE49-F238E27FC236}">
                <a16:creationId xmlns:a16="http://schemas.microsoft.com/office/drawing/2014/main" id="{63490CA1-8E8D-9A4C-B407-0516597A42DD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683375" y="2362200"/>
            <a:ext cx="0" cy="352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1" name="Rectangle 39">
            <a:extLst>
              <a:ext uri="{FF2B5EF4-FFF2-40B4-BE49-F238E27FC236}">
                <a16:creationId xmlns:a16="http://schemas.microsoft.com/office/drawing/2014/main" id="{20822AFB-7211-1A45-B23D-B7B07AD19E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7913" y="4148138"/>
            <a:ext cx="1212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02" name="Rectangle 40">
            <a:extLst>
              <a:ext uri="{FF2B5EF4-FFF2-40B4-BE49-F238E27FC236}">
                <a16:creationId xmlns:a16="http://schemas.microsoft.com/office/drawing/2014/main" id="{4137E7F5-D903-3A40-B4AC-95BD6223CA9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99188" y="2763838"/>
            <a:ext cx="1171575" cy="76200"/>
          </a:xfrm>
          <a:prstGeom prst="rect">
            <a:avLst/>
          </a:prstGeom>
          <a:solidFill>
            <a:srgbClr val="DDDDDD"/>
          </a:solidFill>
          <a:ln w="571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03" name="Freeform 41">
            <a:extLst>
              <a:ext uri="{FF2B5EF4-FFF2-40B4-BE49-F238E27FC236}">
                <a16:creationId xmlns:a16="http://schemas.microsoft.com/office/drawing/2014/main" id="{A6687FAB-4CBC-8641-8B90-EC6FD044F54E}"/>
              </a:ext>
            </a:extLst>
          </p:cNvPr>
          <p:cNvSpPr>
            <a:spLocks/>
          </p:cNvSpPr>
          <p:nvPr/>
        </p:nvSpPr>
        <p:spPr bwMode="auto">
          <a:xfrm rot="10800000">
            <a:off x="6275388" y="2693988"/>
            <a:ext cx="1016000" cy="215900"/>
          </a:xfrm>
          <a:custGeom>
            <a:avLst/>
            <a:gdLst>
              <a:gd name="T0" fmla="*/ 2147483647 w 103"/>
              <a:gd name="T1" fmla="*/ 0 h 22"/>
              <a:gd name="T2" fmla="*/ 0 w 103"/>
              <a:gd name="T3" fmla="*/ 2147483647 h 22"/>
              <a:gd name="T4" fmla="*/ 2147483647 w 103"/>
              <a:gd name="T5" fmla="*/ 2147483647 h 22"/>
              <a:gd name="T6" fmla="*/ 2147483647 w 103"/>
              <a:gd name="T7" fmla="*/ 2147483647 h 22"/>
              <a:gd name="T8" fmla="*/ 2147483647 w 103"/>
              <a:gd name="T9" fmla="*/ 2147483647 h 22"/>
              <a:gd name="T10" fmla="*/ 2147483647 w 103"/>
              <a:gd name="T11" fmla="*/ 0 h 22"/>
              <a:gd name="T12" fmla="*/ 2147483647 w 103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3"/>
              <a:gd name="T22" fmla="*/ 0 h 22"/>
              <a:gd name="T23" fmla="*/ 103 w 103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3" h="22">
                <a:moveTo>
                  <a:pt x="11" y="0"/>
                </a:moveTo>
                <a:cubicBezTo>
                  <a:pt x="5" y="0"/>
                  <a:pt x="0" y="5"/>
                  <a:pt x="0" y="11"/>
                </a:cubicBezTo>
                <a:cubicBezTo>
                  <a:pt x="0" y="17"/>
                  <a:pt x="5" y="22"/>
                  <a:pt x="11" y="22"/>
                </a:cubicBezTo>
                <a:lnTo>
                  <a:pt x="92" y="22"/>
                </a:lnTo>
                <a:cubicBezTo>
                  <a:pt x="98" y="22"/>
                  <a:pt x="103" y="17"/>
                  <a:pt x="103" y="11"/>
                </a:cubicBezTo>
                <a:cubicBezTo>
                  <a:pt x="103" y="5"/>
                  <a:pt x="98" y="0"/>
                  <a:pt x="92" y="0"/>
                </a:cubicBezTo>
                <a:lnTo>
                  <a:pt x="11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4" name="Rectangle 42">
            <a:extLst>
              <a:ext uri="{FF2B5EF4-FFF2-40B4-BE49-F238E27FC236}">
                <a16:creationId xmlns:a16="http://schemas.microsoft.com/office/drawing/2014/main" id="{2FDF6996-6CC6-9C40-8ADC-0E1ECEC83ED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75388" y="2671763"/>
            <a:ext cx="101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05" name="Rectangle 43">
            <a:extLst>
              <a:ext uri="{FF2B5EF4-FFF2-40B4-BE49-F238E27FC236}">
                <a16:creationId xmlns:a16="http://schemas.microsoft.com/office/drawing/2014/main" id="{838A0D11-E732-524F-836D-BEEA41A33F3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3150" y="2393950"/>
            <a:ext cx="488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06" name="Freeform 44">
            <a:extLst>
              <a:ext uri="{FF2B5EF4-FFF2-40B4-BE49-F238E27FC236}">
                <a16:creationId xmlns:a16="http://schemas.microsoft.com/office/drawing/2014/main" id="{793D9729-9028-F747-8E6C-DBF1CD0094E3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649788"/>
            <a:ext cx="514350" cy="6032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7" name="Freeform 45">
            <a:extLst>
              <a:ext uri="{FF2B5EF4-FFF2-40B4-BE49-F238E27FC236}">
                <a16:creationId xmlns:a16="http://schemas.microsoft.com/office/drawing/2014/main" id="{133AAFBD-6680-C14C-8F5E-04F8C12E430A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540250"/>
            <a:ext cx="514350" cy="57150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2147483647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1"/>
                </a:cubicBezTo>
                <a:cubicBezTo>
                  <a:pt x="36" y="11"/>
                  <a:pt x="53" y="2"/>
                  <a:pt x="65" y="1"/>
                </a:cubicBezTo>
                <a:cubicBezTo>
                  <a:pt x="77" y="0"/>
                  <a:pt x="86" y="4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8" name="Freeform 46">
            <a:extLst>
              <a:ext uri="{FF2B5EF4-FFF2-40B4-BE49-F238E27FC236}">
                <a16:creationId xmlns:a16="http://schemas.microsoft.com/office/drawing/2014/main" id="{83F57750-013F-9243-963A-97F81A757C11}"/>
              </a:ext>
            </a:extLst>
          </p:cNvPr>
          <p:cNvSpPr>
            <a:spLocks/>
          </p:cNvSpPr>
          <p:nvPr/>
        </p:nvSpPr>
        <p:spPr bwMode="auto">
          <a:xfrm rot="8806564">
            <a:off x="2606675" y="4200525"/>
            <a:ext cx="317500" cy="177800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2147483647 h 33"/>
              <a:gd name="T8" fmla="*/ 2147483647 w 5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33"/>
              <a:gd name="T17" fmla="*/ 59 w 5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33">
                <a:moveTo>
                  <a:pt x="28" y="13"/>
                </a:moveTo>
                <a:cubicBezTo>
                  <a:pt x="12" y="21"/>
                  <a:pt x="0" y="29"/>
                  <a:pt x="1" y="31"/>
                </a:cubicBezTo>
                <a:cubicBezTo>
                  <a:pt x="2" y="33"/>
                  <a:pt x="16" y="28"/>
                  <a:pt x="31" y="20"/>
                </a:cubicBezTo>
                <a:cubicBezTo>
                  <a:pt x="47" y="12"/>
                  <a:pt x="59" y="4"/>
                  <a:pt x="58" y="2"/>
                </a:cubicBezTo>
                <a:cubicBezTo>
                  <a:pt x="57" y="0"/>
                  <a:pt x="44" y="5"/>
                  <a:pt x="28" y="1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9" name="Freeform 47">
            <a:extLst>
              <a:ext uri="{FF2B5EF4-FFF2-40B4-BE49-F238E27FC236}">
                <a16:creationId xmlns:a16="http://schemas.microsoft.com/office/drawing/2014/main" id="{FE240F2C-C499-994E-8B64-1DC7DE5FEA39}"/>
              </a:ext>
            </a:extLst>
          </p:cNvPr>
          <p:cNvSpPr>
            <a:spLocks/>
          </p:cNvSpPr>
          <p:nvPr/>
        </p:nvSpPr>
        <p:spPr bwMode="auto">
          <a:xfrm rot="8806564">
            <a:off x="3921125" y="4973638"/>
            <a:ext cx="552450" cy="304800"/>
          </a:xfrm>
          <a:custGeom>
            <a:avLst/>
            <a:gdLst>
              <a:gd name="T0" fmla="*/ 2147483647 w 103"/>
              <a:gd name="T1" fmla="*/ 2147483647 h 57"/>
              <a:gd name="T2" fmla="*/ 2147483647 w 103"/>
              <a:gd name="T3" fmla="*/ 2147483647 h 57"/>
              <a:gd name="T4" fmla="*/ 2147483647 w 103"/>
              <a:gd name="T5" fmla="*/ 2147483647 h 57"/>
              <a:gd name="T6" fmla="*/ 2147483647 w 103"/>
              <a:gd name="T7" fmla="*/ 2147483647 h 57"/>
              <a:gd name="T8" fmla="*/ 2147483647 w 103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57"/>
              <a:gd name="T17" fmla="*/ 103 w 10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57">
                <a:moveTo>
                  <a:pt x="48" y="23"/>
                </a:moveTo>
                <a:cubicBezTo>
                  <a:pt x="21" y="36"/>
                  <a:pt x="0" y="50"/>
                  <a:pt x="1" y="54"/>
                </a:cubicBezTo>
                <a:cubicBezTo>
                  <a:pt x="3" y="57"/>
                  <a:pt x="27" y="49"/>
                  <a:pt x="55" y="35"/>
                </a:cubicBezTo>
                <a:cubicBezTo>
                  <a:pt x="82" y="21"/>
                  <a:pt x="103" y="7"/>
                  <a:pt x="102" y="4"/>
                </a:cubicBezTo>
                <a:cubicBezTo>
                  <a:pt x="100" y="0"/>
                  <a:pt x="76" y="9"/>
                  <a:pt x="48" y="2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0" name="Freeform 48">
            <a:extLst>
              <a:ext uri="{FF2B5EF4-FFF2-40B4-BE49-F238E27FC236}">
                <a16:creationId xmlns:a16="http://schemas.microsoft.com/office/drawing/2014/main" id="{9F4D2D14-AEBD-3645-9A68-4E4FAC5F6950}"/>
              </a:ext>
            </a:extLst>
          </p:cNvPr>
          <p:cNvSpPr>
            <a:spLocks/>
          </p:cNvSpPr>
          <p:nvPr/>
        </p:nvSpPr>
        <p:spPr bwMode="auto">
          <a:xfrm rot="8806564">
            <a:off x="1727200" y="3584575"/>
            <a:ext cx="557213" cy="534988"/>
          </a:xfrm>
          <a:custGeom>
            <a:avLst/>
            <a:gdLst>
              <a:gd name="T0" fmla="*/ 0 w 888"/>
              <a:gd name="T1" fmla="*/ 2147483647 h 853"/>
              <a:gd name="T2" fmla="*/ 2147483647 w 888"/>
              <a:gd name="T3" fmla="*/ 2147483647 h 853"/>
              <a:gd name="T4" fmla="*/ 2147483647 w 888"/>
              <a:gd name="T5" fmla="*/ 2147483647 h 853"/>
              <a:gd name="T6" fmla="*/ 2147483647 w 888"/>
              <a:gd name="T7" fmla="*/ 0 h 853"/>
              <a:gd name="T8" fmla="*/ 0 w 888"/>
              <a:gd name="T9" fmla="*/ 214748364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8"/>
              <a:gd name="T16" fmla="*/ 0 h 853"/>
              <a:gd name="T17" fmla="*/ 888 w 888"/>
              <a:gd name="T18" fmla="*/ 853 h 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8" h="853">
                <a:moveTo>
                  <a:pt x="0" y="307"/>
                </a:moveTo>
                <a:lnTo>
                  <a:pt x="273" y="853"/>
                </a:lnTo>
                <a:lnTo>
                  <a:pt x="888" y="546"/>
                </a:lnTo>
                <a:lnTo>
                  <a:pt x="614" y="0"/>
                </a:lnTo>
                <a:lnTo>
                  <a:pt x="0" y="307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1" name="Freeform 49">
            <a:extLst>
              <a:ext uri="{FF2B5EF4-FFF2-40B4-BE49-F238E27FC236}">
                <a16:creationId xmlns:a16="http://schemas.microsoft.com/office/drawing/2014/main" id="{E4920F08-01D0-194A-88CD-65EE14EB87A5}"/>
              </a:ext>
            </a:extLst>
          </p:cNvPr>
          <p:cNvSpPr>
            <a:spLocks/>
          </p:cNvSpPr>
          <p:nvPr/>
        </p:nvSpPr>
        <p:spPr bwMode="auto">
          <a:xfrm rot="8806564">
            <a:off x="3286125" y="4603750"/>
            <a:ext cx="379413" cy="161925"/>
          </a:xfrm>
          <a:custGeom>
            <a:avLst/>
            <a:gdLst>
              <a:gd name="T0" fmla="*/ 2147483647 w 606"/>
              <a:gd name="T1" fmla="*/ 0 h 256"/>
              <a:gd name="T2" fmla="*/ 0 w 606"/>
              <a:gd name="T3" fmla="*/ 2147483647 h 256"/>
              <a:gd name="T4" fmla="*/ 2147483647 w 606"/>
              <a:gd name="T5" fmla="*/ 2147483647 h 256"/>
              <a:gd name="T6" fmla="*/ 2147483647 w 606"/>
              <a:gd name="T7" fmla="*/ 2147483647 h 256"/>
              <a:gd name="T8" fmla="*/ 2147483647 w 60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256"/>
              <a:gd name="T17" fmla="*/ 606 w 60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256">
                <a:moveTo>
                  <a:pt x="17" y="0"/>
                </a:moveTo>
                <a:lnTo>
                  <a:pt x="0" y="68"/>
                </a:lnTo>
                <a:lnTo>
                  <a:pt x="580" y="256"/>
                </a:lnTo>
                <a:lnTo>
                  <a:pt x="606" y="196"/>
                </a:lnTo>
                <a:lnTo>
                  <a:pt x="17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2" name="Freeform 50">
            <a:extLst>
              <a:ext uri="{FF2B5EF4-FFF2-40B4-BE49-F238E27FC236}">
                <a16:creationId xmlns:a16="http://schemas.microsoft.com/office/drawing/2014/main" id="{665CC147-CB70-9D4B-BD28-2A5FAE908815}"/>
              </a:ext>
            </a:extLst>
          </p:cNvPr>
          <p:cNvSpPr>
            <a:spLocks/>
          </p:cNvSpPr>
          <p:nvPr/>
        </p:nvSpPr>
        <p:spPr bwMode="auto">
          <a:xfrm rot="8806564">
            <a:off x="3021013" y="5200650"/>
            <a:ext cx="173037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7"/>
                </a:moveTo>
                <a:cubicBezTo>
                  <a:pt x="28" y="43"/>
                  <a:pt x="32" y="57"/>
                  <a:pt x="30" y="58"/>
                </a:cubicBezTo>
                <a:cubicBezTo>
                  <a:pt x="28" y="59"/>
                  <a:pt x="20" y="47"/>
                  <a:pt x="13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7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3" name="Freeform 51">
            <a:extLst>
              <a:ext uri="{FF2B5EF4-FFF2-40B4-BE49-F238E27FC236}">
                <a16:creationId xmlns:a16="http://schemas.microsoft.com/office/drawing/2014/main" id="{D2B684BC-A7C2-3E46-9E46-2B9F6FA3671E}"/>
              </a:ext>
            </a:extLst>
          </p:cNvPr>
          <p:cNvSpPr>
            <a:spLocks/>
          </p:cNvSpPr>
          <p:nvPr/>
        </p:nvSpPr>
        <p:spPr bwMode="auto">
          <a:xfrm rot="8806564">
            <a:off x="2763838" y="5645150"/>
            <a:ext cx="171450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8"/>
                </a:moveTo>
                <a:cubicBezTo>
                  <a:pt x="27" y="43"/>
                  <a:pt x="32" y="57"/>
                  <a:pt x="30" y="58"/>
                </a:cubicBezTo>
                <a:cubicBezTo>
                  <a:pt x="28" y="59"/>
                  <a:pt x="20" y="47"/>
                  <a:pt x="12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8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4" name="Freeform 52">
            <a:extLst>
              <a:ext uri="{FF2B5EF4-FFF2-40B4-BE49-F238E27FC236}">
                <a16:creationId xmlns:a16="http://schemas.microsoft.com/office/drawing/2014/main" id="{43BD6780-CC78-9B44-B5CD-CA84D5B51F52}"/>
              </a:ext>
            </a:extLst>
          </p:cNvPr>
          <p:cNvSpPr>
            <a:spLocks/>
          </p:cNvSpPr>
          <p:nvPr/>
        </p:nvSpPr>
        <p:spPr bwMode="auto">
          <a:xfrm rot="8806564">
            <a:off x="2309813" y="5943600"/>
            <a:ext cx="573087" cy="573088"/>
          </a:xfrm>
          <a:custGeom>
            <a:avLst/>
            <a:gdLst>
              <a:gd name="T0" fmla="*/ 0 w 913"/>
              <a:gd name="T1" fmla="*/ 2147483647 h 913"/>
              <a:gd name="T2" fmla="*/ 2147483647 w 913"/>
              <a:gd name="T3" fmla="*/ 2147483647 h 913"/>
              <a:gd name="T4" fmla="*/ 2147483647 w 913"/>
              <a:gd name="T5" fmla="*/ 2147483647 h 913"/>
              <a:gd name="T6" fmla="*/ 2147483647 w 913"/>
              <a:gd name="T7" fmla="*/ 0 h 913"/>
              <a:gd name="T8" fmla="*/ 0 w 913"/>
              <a:gd name="T9" fmla="*/ 2147483647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3"/>
              <a:gd name="T16" fmla="*/ 0 h 913"/>
              <a:gd name="T17" fmla="*/ 913 w 913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3" h="913">
                <a:moveTo>
                  <a:pt x="0" y="298"/>
                </a:moveTo>
                <a:lnTo>
                  <a:pt x="299" y="913"/>
                </a:lnTo>
                <a:lnTo>
                  <a:pt x="913" y="606"/>
                </a:lnTo>
                <a:lnTo>
                  <a:pt x="606" y="0"/>
                </a:lnTo>
                <a:lnTo>
                  <a:pt x="0" y="29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15" name="Line 53">
            <a:extLst>
              <a:ext uri="{FF2B5EF4-FFF2-40B4-BE49-F238E27FC236}">
                <a16:creationId xmlns:a16="http://schemas.microsoft.com/office/drawing/2014/main" id="{8CEE4B64-AD8B-DA4F-AAEE-1752FC4AFE69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205163" y="3949700"/>
            <a:ext cx="439737" cy="165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6" name="Line 54">
            <a:extLst>
              <a:ext uri="{FF2B5EF4-FFF2-40B4-BE49-F238E27FC236}">
                <a16:creationId xmlns:a16="http://schemas.microsoft.com/office/drawing/2014/main" id="{40563395-B225-374C-BE8A-E13BCA758AE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316413" y="5070475"/>
            <a:ext cx="577850" cy="1158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7" name="Line 55">
            <a:extLst>
              <a:ext uri="{FF2B5EF4-FFF2-40B4-BE49-F238E27FC236}">
                <a16:creationId xmlns:a16="http://schemas.microsoft.com/office/drawing/2014/main" id="{76A60359-10DE-9F49-B6E7-C46ADCD3B8F3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651375" y="4587875"/>
            <a:ext cx="709613" cy="141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8" name="Line 56">
            <a:extLst>
              <a:ext uri="{FF2B5EF4-FFF2-40B4-BE49-F238E27FC236}">
                <a16:creationId xmlns:a16="http://schemas.microsoft.com/office/drawing/2014/main" id="{7C7C0D45-7E2C-3F46-A7F4-1658C44A71B5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982913" y="3952875"/>
            <a:ext cx="1057275" cy="1344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19" name="Line 57">
            <a:extLst>
              <a:ext uri="{FF2B5EF4-FFF2-40B4-BE49-F238E27FC236}">
                <a16:creationId xmlns:a16="http://schemas.microsoft.com/office/drawing/2014/main" id="{1839BE32-E70F-2342-8E5B-78F06CB60EF4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536825" y="3937000"/>
            <a:ext cx="173038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0" name="Line 58">
            <a:extLst>
              <a:ext uri="{FF2B5EF4-FFF2-40B4-BE49-F238E27FC236}">
                <a16:creationId xmlns:a16="http://schemas.microsoft.com/office/drawing/2014/main" id="{C7BF08BD-22FD-564E-BA4F-3D716A81080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463800" y="4100513"/>
            <a:ext cx="160338" cy="322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1" name="Line 59">
            <a:extLst>
              <a:ext uri="{FF2B5EF4-FFF2-40B4-BE49-F238E27FC236}">
                <a16:creationId xmlns:a16="http://schemas.microsoft.com/office/drawing/2014/main" id="{89DB026E-4806-5B41-91C1-9F2808E019B4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66950" y="3819525"/>
            <a:ext cx="144463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2" name="Line 60">
            <a:extLst>
              <a:ext uri="{FF2B5EF4-FFF2-40B4-BE49-F238E27FC236}">
                <a16:creationId xmlns:a16="http://schemas.microsoft.com/office/drawing/2014/main" id="{36C37C0A-AAE0-E940-A9D9-39E2C877F8E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73300" y="3821113"/>
            <a:ext cx="122238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3" name="Line 61">
            <a:extLst>
              <a:ext uri="{FF2B5EF4-FFF2-40B4-BE49-F238E27FC236}">
                <a16:creationId xmlns:a16="http://schemas.microsoft.com/office/drawing/2014/main" id="{DBC0A66F-9262-1A4F-B8CA-91E3C6C93E0C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54250" y="3846513"/>
            <a:ext cx="149225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4" name="Line 62">
            <a:extLst>
              <a:ext uri="{FF2B5EF4-FFF2-40B4-BE49-F238E27FC236}">
                <a16:creationId xmlns:a16="http://schemas.microsoft.com/office/drawing/2014/main" id="{CE8FC344-865A-8E48-9CC3-8F95499BB82A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59013" y="3849688"/>
            <a:ext cx="123825" cy="2825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5" name="Line 63">
            <a:extLst>
              <a:ext uri="{FF2B5EF4-FFF2-40B4-BE49-F238E27FC236}">
                <a16:creationId xmlns:a16="http://schemas.microsoft.com/office/drawing/2014/main" id="{9A819960-A9C3-F549-AC1E-30061BDF28F0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41550" y="3867150"/>
            <a:ext cx="146050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6" name="Line 64">
            <a:extLst>
              <a:ext uri="{FF2B5EF4-FFF2-40B4-BE49-F238E27FC236}">
                <a16:creationId xmlns:a16="http://schemas.microsoft.com/office/drawing/2014/main" id="{44593AE1-B5A4-4748-9CE0-6E42EB2323C8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41550" y="3871913"/>
            <a:ext cx="12382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7" name="Line 65">
            <a:extLst>
              <a:ext uri="{FF2B5EF4-FFF2-40B4-BE49-F238E27FC236}">
                <a16:creationId xmlns:a16="http://schemas.microsoft.com/office/drawing/2014/main" id="{30430FF6-3AED-D645-821B-8FCCD7F6FB75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25675" y="3892550"/>
            <a:ext cx="146050" cy="269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8" name="Line 66">
            <a:extLst>
              <a:ext uri="{FF2B5EF4-FFF2-40B4-BE49-F238E27FC236}">
                <a16:creationId xmlns:a16="http://schemas.microsoft.com/office/drawing/2014/main" id="{D2021C0C-75AC-9043-84FA-1B0923B0720E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25675" y="3898900"/>
            <a:ext cx="122238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29" name="Line 67">
            <a:extLst>
              <a:ext uri="{FF2B5EF4-FFF2-40B4-BE49-F238E27FC236}">
                <a16:creationId xmlns:a16="http://schemas.microsoft.com/office/drawing/2014/main" id="{5322E0B7-79E4-9C4D-8D4B-7856438ED47B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12975" y="3922713"/>
            <a:ext cx="142875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0" name="Line 68">
            <a:extLst>
              <a:ext uri="{FF2B5EF4-FFF2-40B4-BE49-F238E27FC236}">
                <a16:creationId xmlns:a16="http://schemas.microsoft.com/office/drawing/2014/main" id="{6B46DBCE-35A4-8E4B-8ED4-2104A6D6602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16150" y="3919538"/>
            <a:ext cx="123825" cy="2841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1" name="Line 69">
            <a:extLst>
              <a:ext uri="{FF2B5EF4-FFF2-40B4-BE49-F238E27FC236}">
                <a16:creationId xmlns:a16="http://schemas.microsoft.com/office/drawing/2014/main" id="{0F70242A-4FB5-154C-82F1-3D7B6CAE0FF7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193925" y="3941763"/>
            <a:ext cx="150813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2" name="Line 70">
            <a:extLst>
              <a:ext uri="{FF2B5EF4-FFF2-40B4-BE49-F238E27FC236}">
                <a16:creationId xmlns:a16="http://schemas.microsoft.com/office/drawing/2014/main" id="{208BFA21-4BB3-914D-A253-0A0827CDF25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198688" y="3943350"/>
            <a:ext cx="122237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3" name="Line 71">
            <a:extLst>
              <a:ext uri="{FF2B5EF4-FFF2-40B4-BE49-F238E27FC236}">
                <a16:creationId xmlns:a16="http://schemas.microsoft.com/office/drawing/2014/main" id="{18F6D5D0-D9DE-0444-96F6-413FEFA3B2CF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86075" y="4883150"/>
            <a:ext cx="874713" cy="230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4" name="Line 72">
            <a:extLst>
              <a:ext uri="{FF2B5EF4-FFF2-40B4-BE49-F238E27FC236}">
                <a16:creationId xmlns:a16="http://schemas.microsoft.com/office/drawing/2014/main" id="{1DA15295-013F-054D-AFD2-E1EEA1FE9035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997200" y="4845050"/>
            <a:ext cx="550863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5" name="Line 73">
            <a:extLst>
              <a:ext uri="{FF2B5EF4-FFF2-40B4-BE49-F238E27FC236}">
                <a16:creationId xmlns:a16="http://schemas.microsoft.com/office/drawing/2014/main" id="{C3659C1C-4D37-D34B-A6DE-6850227585B2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44800" y="5521325"/>
            <a:ext cx="419100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6" name="Line 74">
            <a:extLst>
              <a:ext uri="{FF2B5EF4-FFF2-40B4-BE49-F238E27FC236}">
                <a16:creationId xmlns:a16="http://schemas.microsoft.com/office/drawing/2014/main" id="{5E7B07A0-817B-0843-97A0-B74150FDB409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92400" y="5434013"/>
            <a:ext cx="422275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7" name="Line 75">
            <a:extLst>
              <a:ext uri="{FF2B5EF4-FFF2-40B4-BE49-F238E27FC236}">
                <a16:creationId xmlns:a16="http://schemas.microsoft.com/office/drawing/2014/main" id="{5D952BE4-3588-CA4E-8B60-739529A54595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65413" y="5907088"/>
            <a:ext cx="311150" cy="587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8" name="Line 76">
            <a:extLst>
              <a:ext uri="{FF2B5EF4-FFF2-40B4-BE49-F238E27FC236}">
                <a16:creationId xmlns:a16="http://schemas.microsoft.com/office/drawing/2014/main" id="{4665E615-434B-8E48-BFA6-7F85E63ECCF0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30488" y="5786438"/>
            <a:ext cx="2317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39" name="Freeform 77">
            <a:extLst>
              <a:ext uri="{FF2B5EF4-FFF2-40B4-BE49-F238E27FC236}">
                <a16:creationId xmlns:a16="http://schemas.microsoft.com/office/drawing/2014/main" id="{E5322D20-F42E-6645-9AF0-BDAFB7EB9B2C}"/>
              </a:ext>
            </a:extLst>
          </p:cNvPr>
          <p:cNvSpPr>
            <a:spLocks/>
          </p:cNvSpPr>
          <p:nvPr/>
        </p:nvSpPr>
        <p:spPr bwMode="auto">
          <a:xfrm rot="8806564">
            <a:off x="2295525" y="4002088"/>
            <a:ext cx="268288" cy="195262"/>
          </a:xfrm>
          <a:custGeom>
            <a:avLst/>
            <a:gdLst>
              <a:gd name="T0" fmla="*/ 0 w 427"/>
              <a:gd name="T1" fmla="*/ 2147483647 h 308"/>
              <a:gd name="T2" fmla="*/ 2147483647 w 427"/>
              <a:gd name="T3" fmla="*/ 2147483647 h 308"/>
              <a:gd name="T4" fmla="*/ 2147483647 w 427"/>
              <a:gd name="T5" fmla="*/ 2147483647 h 308"/>
              <a:gd name="T6" fmla="*/ 2147483647 w 427"/>
              <a:gd name="T7" fmla="*/ 0 h 308"/>
              <a:gd name="T8" fmla="*/ 0 w 427"/>
              <a:gd name="T9" fmla="*/ 2147483647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08"/>
              <a:gd name="T17" fmla="*/ 427 w 427"/>
              <a:gd name="T18" fmla="*/ 308 h 3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08">
                <a:moveTo>
                  <a:pt x="0" y="180"/>
                </a:moveTo>
                <a:lnTo>
                  <a:pt x="60" y="308"/>
                </a:lnTo>
                <a:lnTo>
                  <a:pt x="427" y="120"/>
                </a:lnTo>
                <a:lnTo>
                  <a:pt x="367" y="0"/>
                </a:lnTo>
                <a:lnTo>
                  <a:pt x="0" y="18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0" name="Rectangle 78">
            <a:extLst>
              <a:ext uri="{FF2B5EF4-FFF2-40B4-BE49-F238E27FC236}">
                <a16:creationId xmlns:a16="http://schemas.microsoft.com/office/drawing/2014/main" id="{D341AD74-92AC-FA4B-AC8C-07FFF19B3A60}"/>
              </a:ext>
            </a:extLst>
          </p:cNvPr>
          <p:cNvSpPr>
            <a:spLocks noChangeArrowheads="1"/>
          </p:cNvSpPr>
          <p:nvPr/>
        </p:nvSpPr>
        <p:spPr bwMode="auto">
          <a:xfrm rot="8806564">
            <a:off x="2459038" y="6175375"/>
            <a:ext cx="2905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41" name="Freeform 79">
            <a:extLst>
              <a:ext uri="{FF2B5EF4-FFF2-40B4-BE49-F238E27FC236}">
                <a16:creationId xmlns:a16="http://schemas.microsoft.com/office/drawing/2014/main" id="{240B2DC5-F305-AA41-B0D2-682B5B4AF9B3}"/>
              </a:ext>
            </a:extLst>
          </p:cNvPr>
          <p:cNvSpPr>
            <a:spLocks/>
          </p:cNvSpPr>
          <p:nvPr/>
        </p:nvSpPr>
        <p:spPr bwMode="auto">
          <a:xfrm rot="9985261">
            <a:off x="5311775" y="5929313"/>
            <a:ext cx="34925" cy="87312"/>
          </a:xfrm>
          <a:custGeom>
            <a:avLst/>
            <a:gdLst>
              <a:gd name="T0" fmla="*/ 2147483647 w 51"/>
              <a:gd name="T1" fmla="*/ 2147483647 h 120"/>
              <a:gd name="T2" fmla="*/ 0 w 51"/>
              <a:gd name="T3" fmla="*/ 2147483647 h 120"/>
              <a:gd name="T4" fmla="*/ 2147483647 w 51"/>
              <a:gd name="T5" fmla="*/ 0 h 120"/>
              <a:gd name="T6" fmla="*/ 2147483647 w 51"/>
              <a:gd name="T7" fmla="*/ 2147483647 h 120"/>
              <a:gd name="T8" fmla="*/ 2147483647 w 51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120"/>
              <a:gd name="T17" fmla="*/ 51 w 51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120">
                <a:moveTo>
                  <a:pt x="17" y="120"/>
                </a:moveTo>
                <a:lnTo>
                  <a:pt x="0" y="9"/>
                </a:lnTo>
                <a:lnTo>
                  <a:pt x="25" y="0"/>
                </a:lnTo>
                <a:lnTo>
                  <a:pt x="51" y="111"/>
                </a:lnTo>
                <a:lnTo>
                  <a:pt x="17" y="12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2" name="Freeform 80">
            <a:extLst>
              <a:ext uri="{FF2B5EF4-FFF2-40B4-BE49-F238E27FC236}">
                <a16:creationId xmlns:a16="http://schemas.microsoft.com/office/drawing/2014/main" id="{921FCB88-CBCF-0745-B005-D899F4158CC6}"/>
              </a:ext>
            </a:extLst>
          </p:cNvPr>
          <p:cNvSpPr>
            <a:spLocks/>
          </p:cNvSpPr>
          <p:nvPr/>
        </p:nvSpPr>
        <p:spPr bwMode="auto">
          <a:xfrm rot="9985261">
            <a:off x="5443538" y="5849938"/>
            <a:ext cx="46037" cy="93662"/>
          </a:xfrm>
          <a:custGeom>
            <a:avLst/>
            <a:gdLst>
              <a:gd name="T0" fmla="*/ 2147483647 w 68"/>
              <a:gd name="T1" fmla="*/ 2147483647 h 128"/>
              <a:gd name="T2" fmla="*/ 0 w 68"/>
              <a:gd name="T3" fmla="*/ 2147483647 h 128"/>
              <a:gd name="T4" fmla="*/ 2147483647 w 68"/>
              <a:gd name="T5" fmla="*/ 0 h 128"/>
              <a:gd name="T6" fmla="*/ 2147483647 w 68"/>
              <a:gd name="T7" fmla="*/ 2147483647 h 128"/>
              <a:gd name="T8" fmla="*/ 2147483647 w 68"/>
              <a:gd name="T9" fmla="*/ 2147483647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28"/>
              <a:gd name="T17" fmla="*/ 68 w 6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28">
                <a:moveTo>
                  <a:pt x="26" y="128"/>
                </a:moveTo>
                <a:lnTo>
                  <a:pt x="0" y="9"/>
                </a:lnTo>
                <a:lnTo>
                  <a:pt x="43" y="0"/>
                </a:lnTo>
                <a:lnTo>
                  <a:pt x="68" y="120"/>
                </a:lnTo>
                <a:lnTo>
                  <a:pt x="26" y="12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3" name="Freeform 81">
            <a:extLst>
              <a:ext uri="{FF2B5EF4-FFF2-40B4-BE49-F238E27FC236}">
                <a16:creationId xmlns:a16="http://schemas.microsoft.com/office/drawing/2014/main" id="{606F2A76-2666-3147-9FCA-CA55ABA425B7}"/>
              </a:ext>
            </a:extLst>
          </p:cNvPr>
          <p:cNvSpPr>
            <a:spLocks/>
          </p:cNvSpPr>
          <p:nvPr/>
        </p:nvSpPr>
        <p:spPr bwMode="auto">
          <a:xfrm rot="9985261">
            <a:off x="5573713" y="5745163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4" name="Freeform 82">
            <a:extLst>
              <a:ext uri="{FF2B5EF4-FFF2-40B4-BE49-F238E27FC236}">
                <a16:creationId xmlns:a16="http://schemas.microsoft.com/office/drawing/2014/main" id="{22C1B243-457A-F84C-BBBF-9741283E1569}"/>
              </a:ext>
            </a:extLst>
          </p:cNvPr>
          <p:cNvSpPr>
            <a:spLocks/>
          </p:cNvSpPr>
          <p:nvPr/>
        </p:nvSpPr>
        <p:spPr bwMode="auto">
          <a:xfrm rot="9985261">
            <a:off x="5718175" y="5694363"/>
            <a:ext cx="47625" cy="104775"/>
          </a:xfrm>
          <a:custGeom>
            <a:avLst/>
            <a:gdLst>
              <a:gd name="T0" fmla="*/ 2147483647 w 68"/>
              <a:gd name="T1" fmla="*/ 2147483647 h 145"/>
              <a:gd name="T2" fmla="*/ 0 w 68"/>
              <a:gd name="T3" fmla="*/ 2147483647 h 145"/>
              <a:gd name="T4" fmla="*/ 2147483647 w 68"/>
              <a:gd name="T5" fmla="*/ 0 h 145"/>
              <a:gd name="T6" fmla="*/ 2147483647 w 68"/>
              <a:gd name="T7" fmla="*/ 2147483647 h 145"/>
              <a:gd name="T8" fmla="*/ 2147483647 w 68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45"/>
              <a:gd name="T17" fmla="*/ 68 w 68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45">
                <a:moveTo>
                  <a:pt x="26" y="145"/>
                </a:moveTo>
                <a:lnTo>
                  <a:pt x="0" y="9"/>
                </a:lnTo>
                <a:lnTo>
                  <a:pt x="43" y="0"/>
                </a:lnTo>
                <a:lnTo>
                  <a:pt x="68" y="137"/>
                </a:lnTo>
                <a:lnTo>
                  <a:pt x="26" y="145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5" name="Freeform 83">
            <a:extLst>
              <a:ext uri="{FF2B5EF4-FFF2-40B4-BE49-F238E27FC236}">
                <a16:creationId xmlns:a16="http://schemas.microsoft.com/office/drawing/2014/main" id="{F3CDC6E0-F876-8E4A-900A-AAD07EB96299}"/>
              </a:ext>
            </a:extLst>
          </p:cNvPr>
          <p:cNvSpPr>
            <a:spLocks/>
          </p:cNvSpPr>
          <p:nvPr/>
        </p:nvSpPr>
        <p:spPr bwMode="auto">
          <a:xfrm>
            <a:off x="5099050" y="5683250"/>
            <a:ext cx="706438" cy="323850"/>
          </a:xfrm>
          <a:custGeom>
            <a:avLst/>
            <a:gdLst>
              <a:gd name="T0" fmla="*/ 2147483647 w 445"/>
              <a:gd name="T1" fmla="*/ 0 h 204"/>
              <a:gd name="T2" fmla="*/ 2147483647 w 445"/>
              <a:gd name="T3" fmla="*/ 2147483647 h 204"/>
              <a:gd name="T4" fmla="*/ 2147483647 w 445"/>
              <a:gd name="T5" fmla="*/ 2147483647 h 204"/>
              <a:gd name="T6" fmla="*/ 0 w 445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5"/>
              <a:gd name="T13" fmla="*/ 0 h 204"/>
              <a:gd name="T14" fmla="*/ 445 w 445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5" h="204">
                <a:moveTo>
                  <a:pt x="445" y="0"/>
                </a:moveTo>
                <a:cubicBezTo>
                  <a:pt x="426" y="9"/>
                  <a:pt x="369" y="9"/>
                  <a:pt x="321" y="34"/>
                </a:cubicBezTo>
                <a:cubicBezTo>
                  <a:pt x="278" y="58"/>
                  <a:pt x="215" y="123"/>
                  <a:pt x="165" y="152"/>
                </a:cubicBezTo>
                <a:cubicBezTo>
                  <a:pt x="113" y="178"/>
                  <a:pt x="47" y="192"/>
                  <a:pt x="0" y="204"/>
                </a:cubicBezTo>
              </a:path>
            </a:pathLst>
          </a:cu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46" name="Freeform 84">
            <a:extLst>
              <a:ext uri="{FF2B5EF4-FFF2-40B4-BE49-F238E27FC236}">
                <a16:creationId xmlns:a16="http://schemas.microsoft.com/office/drawing/2014/main" id="{BEC53604-2FCF-AB4B-A86D-C2D85F90497E}"/>
              </a:ext>
            </a:extLst>
          </p:cNvPr>
          <p:cNvSpPr>
            <a:spLocks/>
          </p:cNvSpPr>
          <p:nvPr/>
        </p:nvSpPr>
        <p:spPr bwMode="auto">
          <a:xfrm rot="9985261">
            <a:off x="5068888" y="5805488"/>
            <a:ext cx="868362" cy="354012"/>
          </a:xfrm>
          <a:custGeom>
            <a:avLst/>
            <a:gdLst>
              <a:gd name="T0" fmla="*/ 2147483647 w 1247"/>
              <a:gd name="T1" fmla="*/ 2147483647 h 486"/>
              <a:gd name="T2" fmla="*/ 0 w 1247"/>
              <a:gd name="T3" fmla="*/ 2147483647 h 486"/>
              <a:gd name="T4" fmla="*/ 2147483647 w 1247"/>
              <a:gd name="T5" fmla="*/ 0 h 486"/>
              <a:gd name="T6" fmla="*/ 2147483647 w 1247"/>
              <a:gd name="T7" fmla="*/ 2147483647 h 486"/>
              <a:gd name="T8" fmla="*/ 2147483647 w 1247"/>
              <a:gd name="T9" fmla="*/ 2147483647 h 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86"/>
              <a:gd name="T17" fmla="*/ 1247 w 1247"/>
              <a:gd name="T18" fmla="*/ 486 h 4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86">
                <a:moveTo>
                  <a:pt x="43" y="486"/>
                </a:moveTo>
                <a:lnTo>
                  <a:pt x="0" y="265"/>
                </a:lnTo>
                <a:lnTo>
                  <a:pt x="1195" y="0"/>
                </a:lnTo>
                <a:lnTo>
                  <a:pt x="1247" y="222"/>
                </a:lnTo>
                <a:lnTo>
                  <a:pt x="43" y="486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47" name="Line 85">
            <a:extLst>
              <a:ext uri="{FF2B5EF4-FFF2-40B4-BE49-F238E27FC236}">
                <a16:creationId xmlns:a16="http://schemas.microsoft.com/office/drawing/2014/main" id="{CD156A39-D754-1F4E-B65A-C1D5248E43A4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076575" y="5619750"/>
            <a:ext cx="34925" cy="74613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48" name="Line 86">
            <a:extLst>
              <a:ext uri="{FF2B5EF4-FFF2-40B4-BE49-F238E27FC236}">
                <a16:creationId xmlns:a16="http://schemas.microsoft.com/office/drawing/2014/main" id="{7CD5D950-4A7A-DB4E-8EA9-917E5DF3F6B1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844800" y="5481638"/>
            <a:ext cx="31750" cy="76200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49" name="Line 87">
            <a:extLst>
              <a:ext uri="{FF2B5EF4-FFF2-40B4-BE49-F238E27FC236}">
                <a16:creationId xmlns:a16="http://schemas.microsoft.com/office/drawing/2014/main" id="{F4FDDA44-BA4F-2942-A115-BFE5218C8998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192588" y="5133975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50" name="Line 88">
            <a:extLst>
              <a:ext uri="{FF2B5EF4-FFF2-40B4-BE49-F238E27FC236}">
                <a16:creationId xmlns:a16="http://schemas.microsoft.com/office/drawing/2014/main" id="{1287CEB7-0213-B240-B46F-4F4294026B5A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098925" y="5080000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51" name="Oval 89">
            <a:extLst>
              <a:ext uri="{FF2B5EF4-FFF2-40B4-BE49-F238E27FC236}">
                <a16:creationId xmlns:a16="http://schemas.microsoft.com/office/drawing/2014/main" id="{B5BCB244-2E54-AB44-B3EB-26AC061D8C6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572250" y="2335213"/>
            <a:ext cx="414338" cy="4127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52" name="Line 90">
            <a:extLst>
              <a:ext uri="{FF2B5EF4-FFF2-40B4-BE49-F238E27FC236}">
                <a16:creationId xmlns:a16="http://schemas.microsoft.com/office/drawing/2014/main" id="{87455A21-6BF2-A341-818E-576939A98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8775" y="228600"/>
            <a:ext cx="0" cy="4648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53" name="Line 91">
            <a:extLst>
              <a:ext uri="{FF2B5EF4-FFF2-40B4-BE49-F238E27FC236}">
                <a16:creationId xmlns:a16="http://schemas.microsoft.com/office/drawing/2014/main" id="{489EEDB2-160C-2143-B5FC-7620A5EE0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838700"/>
            <a:ext cx="18288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54" name="Rectangle 92">
            <a:extLst>
              <a:ext uri="{FF2B5EF4-FFF2-40B4-BE49-F238E27FC236}">
                <a16:creationId xmlns:a16="http://schemas.microsoft.com/office/drawing/2014/main" id="{15BB923F-7FEA-FB4B-92B5-1D04B1EA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724400"/>
            <a:ext cx="838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55" name="Text Box 93">
            <a:extLst>
              <a:ext uri="{FF2B5EF4-FFF2-40B4-BE49-F238E27FC236}">
                <a16:creationId xmlns:a16="http://schemas.microsoft.com/office/drawing/2014/main" id="{5C26FBCF-953E-2445-BB6C-37A7E4B8F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2852738"/>
            <a:ext cx="167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illumination</a:t>
            </a:r>
          </a:p>
        </p:txBody>
      </p:sp>
      <p:sp>
        <p:nvSpPr>
          <p:cNvPr id="36956" name="Line 94">
            <a:extLst>
              <a:ext uri="{FF2B5EF4-FFF2-40B4-BE49-F238E27FC236}">
                <a16:creationId xmlns:a16="http://schemas.microsoft.com/office/drawing/2014/main" id="{64CD2270-109B-494C-B7AE-13177795A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4752975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957" name="Picture 95">
            <a:extLst>
              <a:ext uri="{FF2B5EF4-FFF2-40B4-BE49-F238E27FC236}">
                <a16:creationId xmlns:a16="http://schemas.microsoft.com/office/drawing/2014/main" id="{3AA65DBC-62E6-9B4B-86C0-3CE1B6AB638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8" t="58702"/>
          <a:stretch>
            <a:fillRect/>
          </a:stretch>
        </p:blipFill>
        <p:spPr bwMode="auto">
          <a:xfrm>
            <a:off x="869950" y="5181600"/>
            <a:ext cx="1339850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58" name="Text Box 96">
            <a:extLst>
              <a:ext uri="{FF2B5EF4-FFF2-40B4-BE49-F238E27FC236}">
                <a16:creationId xmlns:a16="http://schemas.microsoft.com/office/drawing/2014/main" id="{7C195661-2225-F843-AB24-8E299D6C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4762500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imaging</a:t>
            </a:r>
          </a:p>
        </p:txBody>
      </p:sp>
      <p:sp>
        <p:nvSpPr>
          <p:cNvPr id="171105" name="Text Box 97">
            <a:extLst>
              <a:ext uri="{FF2B5EF4-FFF2-40B4-BE49-F238E27FC236}">
                <a16:creationId xmlns:a16="http://schemas.microsoft.com/office/drawing/2014/main" id="{14FA0C40-4F9A-F64E-BFA6-7D66D9AF8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-9525"/>
            <a:ext cx="391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 for </a:t>
            </a:r>
          </a:p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Vision Science</a:t>
            </a:r>
          </a:p>
        </p:txBody>
      </p:sp>
      <p:sp>
        <p:nvSpPr>
          <p:cNvPr id="171106" name="Text Box 98">
            <a:extLst>
              <a:ext uri="{FF2B5EF4-FFF2-40B4-BE49-F238E27FC236}">
                <a16:creationId xmlns:a16="http://schemas.microsoft.com/office/drawing/2014/main" id="{11A328A5-FE6D-434B-BE0B-136B56883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0"/>
            <a:ext cx="12001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604020202020204" pitchFamily="34" charset="0"/>
              </a:rPr>
              <a:t>Eye</a:t>
            </a:r>
          </a:p>
        </p:txBody>
      </p:sp>
      <p:sp>
        <p:nvSpPr>
          <p:cNvPr id="36961" name="Line 99">
            <a:extLst>
              <a:ext uri="{FF2B5EF4-FFF2-40B4-BE49-F238E27FC236}">
                <a16:creationId xmlns:a16="http://schemas.microsoft.com/office/drawing/2014/main" id="{2487DB77-CAAF-024F-99FA-0D0E70556B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9500" y="381000"/>
            <a:ext cx="800100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2" name="AutoShape 100">
            <a:extLst>
              <a:ext uri="{FF2B5EF4-FFF2-40B4-BE49-F238E27FC236}">
                <a16:creationId xmlns:a16="http://schemas.microsoft.com/office/drawing/2014/main" id="{27A01903-6E45-B942-AC73-75A7033C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266700"/>
            <a:ext cx="546100" cy="1117600"/>
          </a:xfrm>
          <a:prstGeom prst="downArrow">
            <a:avLst>
              <a:gd name="adj1" fmla="val 50000"/>
              <a:gd name="adj2" fmla="val 5116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963" name="Text Box 101">
            <a:extLst>
              <a:ext uri="{FF2B5EF4-FFF2-40B4-BE49-F238E27FC236}">
                <a16:creationId xmlns:a16="http://schemas.microsoft.com/office/drawing/2014/main" id="{384A418D-289B-E046-BFC8-9DF311E6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128963"/>
            <a:ext cx="1895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	sensor</a:t>
            </a:r>
          </a:p>
        </p:txBody>
      </p:sp>
      <p:sp>
        <p:nvSpPr>
          <p:cNvPr id="36964" name="Text Box 102">
            <a:extLst>
              <a:ext uri="{FF2B5EF4-FFF2-40B4-BE49-F238E27FC236}">
                <a16:creationId xmlns:a16="http://schemas.microsoft.com/office/drawing/2014/main" id="{676A045D-93FF-4E48-9D92-9E1D3A5A1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143625"/>
            <a:ext cx="262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 corrector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B369B97-F900-2E49-A424-6573DDAFD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66">
                  <a:alpha val="28998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endParaRPr lang="en-US" altLang="en-US" sz="2000">
              <a:latin typeface="Times" pitchFamily="2" charset="0"/>
            </a:endParaRPr>
          </a:p>
        </p:txBody>
      </p:sp>
      <p:sp>
        <p:nvSpPr>
          <p:cNvPr id="38915" name="Freeform 3">
            <a:extLst>
              <a:ext uri="{FF2B5EF4-FFF2-40B4-BE49-F238E27FC236}">
                <a16:creationId xmlns:a16="http://schemas.microsoft.com/office/drawing/2014/main" id="{2286347D-E6F0-A743-AE29-85F72AE68E05}"/>
              </a:ext>
            </a:extLst>
          </p:cNvPr>
          <p:cNvSpPr>
            <a:spLocks/>
          </p:cNvSpPr>
          <p:nvPr/>
        </p:nvSpPr>
        <p:spPr bwMode="auto">
          <a:xfrm rot="10800000">
            <a:off x="6629400" y="3810000"/>
            <a:ext cx="1524000" cy="12954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Freeform 4">
            <a:extLst>
              <a:ext uri="{FF2B5EF4-FFF2-40B4-BE49-F238E27FC236}">
                <a16:creationId xmlns:a16="http://schemas.microsoft.com/office/drawing/2014/main" id="{0CEEAACC-3B9D-8549-9248-EF082D1824AF}"/>
              </a:ext>
            </a:extLst>
          </p:cNvPr>
          <p:cNvSpPr>
            <a:spLocks/>
          </p:cNvSpPr>
          <p:nvPr/>
        </p:nvSpPr>
        <p:spPr bwMode="auto">
          <a:xfrm rot="10800000">
            <a:off x="4394200" y="5181600"/>
            <a:ext cx="2781300" cy="1371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Freeform 5">
            <a:extLst>
              <a:ext uri="{FF2B5EF4-FFF2-40B4-BE49-F238E27FC236}">
                <a16:creationId xmlns:a16="http://schemas.microsoft.com/office/drawing/2014/main" id="{F0B4A3B6-A687-6542-B3EA-A3D0AA993885}"/>
              </a:ext>
            </a:extLst>
          </p:cNvPr>
          <p:cNvSpPr>
            <a:spLocks/>
          </p:cNvSpPr>
          <p:nvPr/>
        </p:nvSpPr>
        <p:spPr bwMode="auto">
          <a:xfrm rot="10800000">
            <a:off x="685800" y="4800600"/>
            <a:ext cx="2743200" cy="1752600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FF9933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Freeform 6">
            <a:extLst>
              <a:ext uri="{FF2B5EF4-FFF2-40B4-BE49-F238E27FC236}">
                <a16:creationId xmlns:a16="http://schemas.microsoft.com/office/drawing/2014/main" id="{55670343-B2B4-A54B-B09E-0726DA9FCCE8}"/>
              </a:ext>
            </a:extLst>
          </p:cNvPr>
          <p:cNvSpPr>
            <a:spLocks/>
          </p:cNvSpPr>
          <p:nvPr/>
        </p:nvSpPr>
        <p:spPr bwMode="auto">
          <a:xfrm rot="10800000">
            <a:off x="1447800" y="3044825"/>
            <a:ext cx="1981200" cy="1450975"/>
          </a:xfrm>
          <a:custGeom>
            <a:avLst/>
            <a:gdLst>
              <a:gd name="T0" fmla="*/ 2147483647 w 256"/>
              <a:gd name="T1" fmla="*/ 0 h 168"/>
              <a:gd name="T2" fmla="*/ 0 w 256"/>
              <a:gd name="T3" fmla="*/ 2147483647 h 168"/>
              <a:gd name="T4" fmla="*/ 0 w 256"/>
              <a:gd name="T5" fmla="*/ 2147483647 h 168"/>
              <a:gd name="T6" fmla="*/ 2147483647 w 256"/>
              <a:gd name="T7" fmla="*/ 2147483647 h 168"/>
              <a:gd name="T8" fmla="*/ 2147483647 w 256"/>
              <a:gd name="T9" fmla="*/ 2147483647 h 168"/>
              <a:gd name="T10" fmla="*/ 2147483647 w 256"/>
              <a:gd name="T11" fmla="*/ 2147483647 h 168"/>
              <a:gd name="T12" fmla="*/ 2147483647 w 256"/>
              <a:gd name="T13" fmla="*/ 2147483647 h 168"/>
              <a:gd name="T14" fmla="*/ 2147483647 w 256"/>
              <a:gd name="T15" fmla="*/ 0 h 168"/>
              <a:gd name="T16" fmla="*/ 2147483647 w 256"/>
              <a:gd name="T17" fmla="*/ 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6"/>
              <a:gd name="T28" fmla="*/ 0 h 168"/>
              <a:gd name="T29" fmla="*/ 256 w 256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6" h="168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lnTo>
                  <a:pt x="0" y="140"/>
                </a:lnTo>
                <a:cubicBezTo>
                  <a:pt x="0" y="155"/>
                  <a:pt x="13" y="168"/>
                  <a:pt x="28" y="168"/>
                </a:cubicBezTo>
                <a:lnTo>
                  <a:pt x="228" y="168"/>
                </a:lnTo>
                <a:cubicBezTo>
                  <a:pt x="243" y="168"/>
                  <a:pt x="256" y="155"/>
                  <a:pt x="256" y="140"/>
                </a:cubicBezTo>
                <a:lnTo>
                  <a:pt x="256" y="28"/>
                </a:lnTo>
                <a:cubicBezTo>
                  <a:pt x="256" y="13"/>
                  <a:pt x="243" y="0"/>
                  <a:pt x="228" y="0"/>
                </a:cubicBezTo>
                <a:lnTo>
                  <a:pt x="28" y="0"/>
                </a:lnTo>
                <a:close/>
              </a:path>
            </a:pathLst>
          </a:custGeom>
          <a:solidFill>
            <a:srgbClr val="808080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763035D0-3C13-5A44-B918-2FD6F4BB9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128963"/>
            <a:ext cx="2012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	sensing</a:t>
            </a: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3B1D2627-E1A1-2548-9531-62BB4C3F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6143625"/>
            <a:ext cx="274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wavefront correction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B73D34F-3330-B940-9223-F6B473583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3906838"/>
            <a:ext cx="106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laser</a:t>
            </a:r>
          </a:p>
          <a:p>
            <a:r>
              <a:rPr lang="en-US" altLang="en-US" i="1">
                <a:solidFill>
                  <a:schemeClr val="bg1"/>
                </a:solidFill>
                <a:latin typeface="Times" pitchFamily="2" charset="0"/>
              </a:rPr>
              <a:t>beacon</a:t>
            </a:r>
          </a:p>
        </p:txBody>
      </p:sp>
      <p:sp>
        <p:nvSpPr>
          <p:cNvPr id="38922" name="Freeform 10">
            <a:extLst>
              <a:ext uri="{FF2B5EF4-FFF2-40B4-BE49-F238E27FC236}">
                <a16:creationId xmlns:a16="http://schemas.microsoft.com/office/drawing/2014/main" id="{8A1F6183-543D-1449-BE8B-C130D0B07B2A}"/>
              </a:ext>
            </a:extLst>
          </p:cNvPr>
          <p:cNvSpPr>
            <a:spLocks/>
          </p:cNvSpPr>
          <p:nvPr/>
        </p:nvSpPr>
        <p:spPr bwMode="auto">
          <a:xfrm rot="9985261">
            <a:off x="5186363" y="5975350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Oval 11">
            <a:extLst>
              <a:ext uri="{FF2B5EF4-FFF2-40B4-BE49-F238E27FC236}">
                <a16:creationId xmlns:a16="http://schemas.microsoft.com/office/drawing/2014/main" id="{5D9B8A02-E42D-F74E-8B58-70E2A44BC4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0800" y="4379913"/>
            <a:ext cx="598488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75700725-284E-FC48-9706-6AB0907CCBA9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3663" y="2466975"/>
            <a:ext cx="400050" cy="1952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A2EA7A80-B0AA-5E4C-9213-1D722A29E300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172075" y="4410075"/>
            <a:ext cx="1588" cy="1562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438704A1-DC46-0447-B2FA-BAE4BEC92D6E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688013" y="4408488"/>
            <a:ext cx="0" cy="1287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76E942C6-20BE-BA4E-92BD-863C601952B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4788" y="2454275"/>
            <a:ext cx="403225" cy="196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Rectangle 16">
            <a:extLst>
              <a:ext uri="{FF2B5EF4-FFF2-40B4-BE49-F238E27FC236}">
                <a16:creationId xmlns:a16="http://schemas.microsoft.com/office/drawing/2014/main" id="{8B98D516-F955-4F45-AD52-EF448B8032B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81563" y="6008688"/>
            <a:ext cx="11001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388A44C2-CE55-A348-A169-0B6CFE32112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8588" y="1820863"/>
            <a:ext cx="460375" cy="452437"/>
          </a:xfrm>
          <a:prstGeom prst="rect">
            <a:avLst/>
          </a:prstGeom>
          <a:solidFill>
            <a:srgbClr val="DDDDDD"/>
          </a:solidFill>
          <a:ln w="571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30" name="Line 18">
            <a:extLst>
              <a:ext uri="{FF2B5EF4-FFF2-40B4-BE49-F238E27FC236}">
                <a16:creationId xmlns:a16="http://schemas.microsoft.com/office/drawing/2014/main" id="{271E5B81-A03D-E048-984A-9B8FD314288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08588" y="1820863"/>
            <a:ext cx="460375" cy="452437"/>
          </a:xfrm>
          <a:prstGeom prst="line">
            <a:avLst/>
          </a:prstGeom>
          <a:noFill/>
          <a:ln w="57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Oval 19">
            <a:extLst>
              <a:ext uri="{FF2B5EF4-FFF2-40B4-BE49-F238E27FC236}">
                <a16:creationId xmlns:a16="http://schemas.microsoft.com/office/drawing/2014/main" id="{897DCA48-E9F4-064B-8811-A984A5DD81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35563" y="2432050"/>
            <a:ext cx="609600" cy="73025"/>
          </a:xfrm>
          <a:prstGeom prst="ellipse">
            <a:avLst/>
          </a:pr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32" name="Freeform 20">
            <a:extLst>
              <a:ext uri="{FF2B5EF4-FFF2-40B4-BE49-F238E27FC236}">
                <a16:creationId xmlns:a16="http://schemas.microsoft.com/office/drawing/2014/main" id="{589658E0-8A4A-D740-9F36-0AB6A553E131}"/>
              </a:ext>
            </a:extLst>
          </p:cNvPr>
          <p:cNvSpPr>
            <a:spLocks/>
          </p:cNvSpPr>
          <p:nvPr/>
        </p:nvSpPr>
        <p:spPr bwMode="auto">
          <a:xfrm rot="10800000">
            <a:off x="5016500" y="1365250"/>
            <a:ext cx="869950" cy="288925"/>
          </a:xfrm>
          <a:custGeom>
            <a:avLst/>
            <a:gdLst>
              <a:gd name="T0" fmla="*/ 0 w 63"/>
              <a:gd name="T1" fmla="*/ 2147483647 h 21"/>
              <a:gd name="T2" fmla="*/ 2147483647 w 63"/>
              <a:gd name="T3" fmla="*/ 0 h 21"/>
              <a:gd name="T4" fmla="*/ 2147483647 w 63"/>
              <a:gd name="T5" fmla="*/ 2147483647 h 21"/>
              <a:gd name="T6" fmla="*/ 0 60000 65536"/>
              <a:gd name="T7" fmla="*/ 0 60000 65536"/>
              <a:gd name="T8" fmla="*/ 0 60000 65536"/>
              <a:gd name="T9" fmla="*/ 0 w 63"/>
              <a:gd name="T10" fmla="*/ 0 h 21"/>
              <a:gd name="T11" fmla="*/ 63 w 6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21">
                <a:moveTo>
                  <a:pt x="0" y="21"/>
                </a:moveTo>
                <a:cubicBezTo>
                  <a:pt x="5" y="9"/>
                  <a:pt x="17" y="0"/>
                  <a:pt x="32" y="0"/>
                </a:cubicBezTo>
                <a:cubicBezTo>
                  <a:pt x="45" y="0"/>
                  <a:pt x="58" y="8"/>
                  <a:pt x="63" y="20"/>
                </a:cubicBezTo>
              </a:path>
            </a:pathLst>
          </a:cu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Freeform 21">
            <a:extLst>
              <a:ext uri="{FF2B5EF4-FFF2-40B4-BE49-F238E27FC236}">
                <a16:creationId xmlns:a16="http://schemas.microsoft.com/office/drawing/2014/main" id="{83E1F8FF-496D-BC4E-9522-C37D834DDC78}"/>
              </a:ext>
            </a:extLst>
          </p:cNvPr>
          <p:cNvSpPr>
            <a:spLocks/>
          </p:cNvSpPr>
          <p:nvPr/>
        </p:nvSpPr>
        <p:spPr bwMode="auto">
          <a:xfrm rot="10800000">
            <a:off x="4800600" y="228600"/>
            <a:ext cx="1298575" cy="1263650"/>
          </a:xfrm>
          <a:custGeom>
            <a:avLst/>
            <a:gdLst>
              <a:gd name="T0" fmla="*/ 2147483647 w 94"/>
              <a:gd name="T1" fmla="*/ 0 h 92"/>
              <a:gd name="T2" fmla="*/ 0 w 94"/>
              <a:gd name="T3" fmla="*/ 2147483647 h 92"/>
              <a:gd name="T4" fmla="*/ 2147483647 w 94"/>
              <a:gd name="T5" fmla="*/ 2147483647 h 92"/>
              <a:gd name="T6" fmla="*/ 2147483647 w 94"/>
              <a:gd name="T7" fmla="*/ 2147483647 h 92"/>
              <a:gd name="T8" fmla="*/ 2147483647 w 94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2"/>
              <a:gd name="T17" fmla="*/ 94 w 94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2">
                <a:moveTo>
                  <a:pt x="30" y="0"/>
                </a:moveTo>
                <a:cubicBezTo>
                  <a:pt x="12" y="7"/>
                  <a:pt x="0" y="25"/>
                  <a:pt x="0" y="45"/>
                </a:cubicBezTo>
                <a:cubicBezTo>
                  <a:pt x="0" y="71"/>
                  <a:pt x="21" y="92"/>
                  <a:pt x="47" y="92"/>
                </a:cubicBezTo>
                <a:cubicBezTo>
                  <a:pt x="73" y="92"/>
                  <a:pt x="94" y="71"/>
                  <a:pt x="94" y="45"/>
                </a:cubicBezTo>
                <a:cubicBezTo>
                  <a:pt x="94" y="25"/>
                  <a:pt x="82" y="7"/>
                  <a:pt x="64" y="0"/>
                </a:cubicBezTo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4" name="Line 22">
            <a:extLst>
              <a:ext uri="{FF2B5EF4-FFF2-40B4-BE49-F238E27FC236}">
                <a16:creationId xmlns:a16="http://schemas.microsoft.com/office/drawing/2014/main" id="{9EA2E7C1-B576-8E4C-8FE9-AF346F43B19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592763" y="1512888"/>
            <a:ext cx="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Line 23">
            <a:extLst>
              <a:ext uri="{FF2B5EF4-FFF2-40B4-BE49-F238E27FC236}">
                <a16:creationId xmlns:a16="http://schemas.microsoft.com/office/drawing/2014/main" id="{6BDA2126-F96D-4345-93D4-FAEAA2FBD61F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464175" y="238125"/>
            <a:ext cx="130175" cy="129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6" name="Line 24">
            <a:extLst>
              <a:ext uri="{FF2B5EF4-FFF2-40B4-BE49-F238E27FC236}">
                <a16:creationId xmlns:a16="http://schemas.microsoft.com/office/drawing/2014/main" id="{271D3497-B43C-1749-ADA5-6ECC9642BA37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91138" y="241300"/>
            <a:ext cx="123825" cy="1281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Line 25">
            <a:extLst>
              <a:ext uri="{FF2B5EF4-FFF2-40B4-BE49-F238E27FC236}">
                <a16:creationId xmlns:a16="http://schemas.microsoft.com/office/drawing/2014/main" id="{591B1FA7-6BDA-EF4A-89E5-FD509C56C44D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287963" y="1512888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78A649ED-A1AC-F24A-A887-140863F7D1A2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592763" y="2200275"/>
            <a:ext cx="0" cy="231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Line 27">
            <a:extLst>
              <a:ext uri="{FF2B5EF4-FFF2-40B4-BE49-F238E27FC236}">
                <a16:creationId xmlns:a16="http://schemas.microsoft.com/office/drawing/2014/main" id="{9DEE97E9-91AA-5F41-B02E-4D3DBB93268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87963" y="1897063"/>
            <a:ext cx="0" cy="534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0" name="Rectangle 28">
            <a:extLst>
              <a:ext uri="{FF2B5EF4-FFF2-40B4-BE49-F238E27FC236}">
                <a16:creationId xmlns:a16="http://schemas.microsoft.com/office/drawing/2014/main" id="{C873EA0A-AE7A-F344-9A20-A1C50BF7787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7913" y="4148138"/>
            <a:ext cx="1212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41" name="Freeform 29">
            <a:extLst>
              <a:ext uri="{FF2B5EF4-FFF2-40B4-BE49-F238E27FC236}">
                <a16:creationId xmlns:a16="http://schemas.microsoft.com/office/drawing/2014/main" id="{99C36750-3E86-404D-9567-55C48D7662B8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649788"/>
            <a:ext cx="514350" cy="60325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0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0"/>
                </a:cubicBezTo>
                <a:cubicBezTo>
                  <a:pt x="36" y="10"/>
                  <a:pt x="53" y="1"/>
                  <a:pt x="65" y="0"/>
                </a:cubicBezTo>
                <a:cubicBezTo>
                  <a:pt x="77" y="0"/>
                  <a:pt x="86" y="3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2" name="Freeform 30">
            <a:extLst>
              <a:ext uri="{FF2B5EF4-FFF2-40B4-BE49-F238E27FC236}">
                <a16:creationId xmlns:a16="http://schemas.microsoft.com/office/drawing/2014/main" id="{08E939FA-D2A5-D84B-95AF-0D936AFC6E0E}"/>
              </a:ext>
            </a:extLst>
          </p:cNvPr>
          <p:cNvSpPr>
            <a:spLocks/>
          </p:cNvSpPr>
          <p:nvPr/>
        </p:nvSpPr>
        <p:spPr bwMode="auto">
          <a:xfrm rot="10800000">
            <a:off x="5173663" y="4540250"/>
            <a:ext cx="514350" cy="57150"/>
          </a:xfrm>
          <a:custGeom>
            <a:avLst/>
            <a:gdLst>
              <a:gd name="T0" fmla="*/ 0 w 96"/>
              <a:gd name="T1" fmla="*/ 2147483647 h 11"/>
              <a:gd name="T2" fmla="*/ 2147483647 w 96"/>
              <a:gd name="T3" fmla="*/ 2147483647 h 11"/>
              <a:gd name="T4" fmla="*/ 2147483647 w 96"/>
              <a:gd name="T5" fmla="*/ 2147483647 h 11"/>
              <a:gd name="T6" fmla="*/ 2147483647 w 96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11"/>
              <a:gd name="T14" fmla="*/ 96 w 96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11">
                <a:moveTo>
                  <a:pt x="0" y="3"/>
                </a:moveTo>
                <a:cubicBezTo>
                  <a:pt x="4" y="4"/>
                  <a:pt x="15" y="11"/>
                  <a:pt x="25" y="11"/>
                </a:cubicBezTo>
                <a:cubicBezTo>
                  <a:pt x="36" y="11"/>
                  <a:pt x="53" y="2"/>
                  <a:pt x="65" y="1"/>
                </a:cubicBezTo>
                <a:cubicBezTo>
                  <a:pt x="77" y="0"/>
                  <a:pt x="86" y="4"/>
                  <a:pt x="96" y="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3" name="Freeform 31">
            <a:extLst>
              <a:ext uri="{FF2B5EF4-FFF2-40B4-BE49-F238E27FC236}">
                <a16:creationId xmlns:a16="http://schemas.microsoft.com/office/drawing/2014/main" id="{378BF05C-D6BE-684B-8534-A96F757132A3}"/>
              </a:ext>
            </a:extLst>
          </p:cNvPr>
          <p:cNvSpPr>
            <a:spLocks/>
          </p:cNvSpPr>
          <p:nvPr/>
        </p:nvSpPr>
        <p:spPr bwMode="auto">
          <a:xfrm rot="8806564">
            <a:off x="2606675" y="4200525"/>
            <a:ext cx="317500" cy="177800"/>
          </a:xfrm>
          <a:custGeom>
            <a:avLst/>
            <a:gdLst>
              <a:gd name="T0" fmla="*/ 2147483647 w 59"/>
              <a:gd name="T1" fmla="*/ 2147483647 h 33"/>
              <a:gd name="T2" fmla="*/ 2147483647 w 59"/>
              <a:gd name="T3" fmla="*/ 2147483647 h 33"/>
              <a:gd name="T4" fmla="*/ 2147483647 w 59"/>
              <a:gd name="T5" fmla="*/ 2147483647 h 33"/>
              <a:gd name="T6" fmla="*/ 2147483647 w 59"/>
              <a:gd name="T7" fmla="*/ 2147483647 h 33"/>
              <a:gd name="T8" fmla="*/ 2147483647 w 5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33"/>
              <a:gd name="T17" fmla="*/ 59 w 5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33">
                <a:moveTo>
                  <a:pt x="28" y="13"/>
                </a:moveTo>
                <a:cubicBezTo>
                  <a:pt x="12" y="21"/>
                  <a:pt x="0" y="29"/>
                  <a:pt x="1" y="31"/>
                </a:cubicBezTo>
                <a:cubicBezTo>
                  <a:pt x="2" y="33"/>
                  <a:pt x="16" y="28"/>
                  <a:pt x="31" y="20"/>
                </a:cubicBezTo>
                <a:cubicBezTo>
                  <a:pt x="47" y="12"/>
                  <a:pt x="59" y="4"/>
                  <a:pt x="58" y="2"/>
                </a:cubicBezTo>
                <a:cubicBezTo>
                  <a:pt x="57" y="0"/>
                  <a:pt x="44" y="5"/>
                  <a:pt x="28" y="1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4" name="Freeform 32">
            <a:extLst>
              <a:ext uri="{FF2B5EF4-FFF2-40B4-BE49-F238E27FC236}">
                <a16:creationId xmlns:a16="http://schemas.microsoft.com/office/drawing/2014/main" id="{5759EEC1-9F13-8F4C-A58F-858694D5E861}"/>
              </a:ext>
            </a:extLst>
          </p:cNvPr>
          <p:cNvSpPr>
            <a:spLocks/>
          </p:cNvSpPr>
          <p:nvPr/>
        </p:nvSpPr>
        <p:spPr bwMode="auto">
          <a:xfrm rot="8806564">
            <a:off x="3921125" y="4973638"/>
            <a:ext cx="552450" cy="304800"/>
          </a:xfrm>
          <a:custGeom>
            <a:avLst/>
            <a:gdLst>
              <a:gd name="T0" fmla="*/ 2147483647 w 103"/>
              <a:gd name="T1" fmla="*/ 2147483647 h 57"/>
              <a:gd name="T2" fmla="*/ 2147483647 w 103"/>
              <a:gd name="T3" fmla="*/ 2147483647 h 57"/>
              <a:gd name="T4" fmla="*/ 2147483647 w 103"/>
              <a:gd name="T5" fmla="*/ 2147483647 h 57"/>
              <a:gd name="T6" fmla="*/ 2147483647 w 103"/>
              <a:gd name="T7" fmla="*/ 2147483647 h 57"/>
              <a:gd name="T8" fmla="*/ 2147483647 w 103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57"/>
              <a:gd name="T17" fmla="*/ 103 w 10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57">
                <a:moveTo>
                  <a:pt x="48" y="23"/>
                </a:moveTo>
                <a:cubicBezTo>
                  <a:pt x="21" y="36"/>
                  <a:pt x="0" y="50"/>
                  <a:pt x="1" y="54"/>
                </a:cubicBezTo>
                <a:cubicBezTo>
                  <a:pt x="3" y="57"/>
                  <a:pt x="27" y="49"/>
                  <a:pt x="55" y="35"/>
                </a:cubicBezTo>
                <a:cubicBezTo>
                  <a:pt x="82" y="21"/>
                  <a:pt x="103" y="7"/>
                  <a:pt x="102" y="4"/>
                </a:cubicBezTo>
                <a:cubicBezTo>
                  <a:pt x="100" y="0"/>
                  <a:pt x="76" y="9"/>
                  <a:pt x="48" y="23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5" name="Freeform 33">
            <a:extLst>
              <a:ext uri="{FF2B5EF4-FFF2-40B4-BE49-F238E27FC236}">
                <a16:creationId xmlns:a16="http://schemas.microsoft.com/office/drawing/2014/main" id="{CF98571E-E20D-7A4B-8A34-571258A146BF}"/>
              </a:ext>
            </a:extLst>
          </p:cNvPr>
          <p:cNvSpPr>
            <a:spLocks/>
          </p:cNvSpPr>
          <p:nvPr/>
        </p:nvSpPr>
        <p:spPr bwMode="auto">
          <a:xfrm rot="8806564">
            <a:off x="1727200" y="3584575"/>
            <a:ext cx="557213" cy="534988"/>
          </a:xfrm>
          <a:custGeom>
            <a:avLst/>
            <a:gdLst>
              <a:gd name="T0" fmla="*/ 0 w 888"/>
              <a:gd name="T1" fmla="*/ 2147483647 h 853"/>
              <a:gd name="T2" fmla="*/ 2147483647 w 888"/>
              <a:gd name="T3" fmla="*/ 2147483647 h 853"/>
              <a:gd name="T4" fmla="*/ 2147483647 w 888"/>
              <a:gd name="T5" fmla="*/ 2147483647 h 853"/>
              <a:gd name="T6" fmla="*/ 2147483647 w 888"/>
              <a:gd name="T7" fmla="*/ 0 h 853"/>
              <a:gd name="T8" fmla="*/ 0 w 888"/>
              <a:gd name="T9" fmla="*/ 214748364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8"/>
              <a:gd name="T16" fmla="*/ 0 h 853"/>
              <a:gd name="T17" fmla="*/ 888 w 888"/>
              <a:gd name="T18" fmla="*/ 853 h 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8" h="853">
                <a:moveTo>
                  <a:pt x="0" y="307"/>
                </a:moveTo>
                <a:lnTo>
                  <a:pt x="273" y="853"/>
                </a:lnTo>
                <a:lnTo>
                  <a:pt x="888" y="546"/>
                </a:lnTo>
                <a:lnTo>
                  <a:pt x="614" y="0"/>
                </a:lnTo>
                <a:lnTo>
                  <a:pt x="0" y="307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Freeform 34">
            <a:extLst>
              <a:ext uri="{FF2B5EF4-FFF2-40B4-BE49-F238E27FC236}">
                <a16:creationId xmlns:a16="http://schemas.microsoft.com/office/drawing/2014/main" id="{E9BADF6D-25C7-9D46-847E-AB1AE3D77EB4}"/>
              </a:ext>
            </a:extLst>
          </p:cNvPr>
          <p:cNvSpPr>
            <a:spLocks/>
          </p:cNvSpPr>
          <p:nvPr/>
        </p:nvSpPr>
        <p:spPr bwMode="auto">
          <a:xfrm rot="8806564">
            <a:off x="3286125" y="4603750"/>
            <a:ext cx="379413" cy="161925"/>
          </a:xfrm>
          <a:custGeom>
            <a:avLst/>
            <a:gdLst>
              <a:gd name="T0" fmla="*/ 2147483647 w 606"/>
              <a:gd name="T1" fmla="*/ 0 h 256"/>
              <a:gd name="T2" fmla="*/ 0 w 606"/>
              <a:gd name="T3" fmla="*/ 2147483647 h 256"/>
              <a:gd name="T4" fmla="*/ 2147483647 w 606"/>
              <a:gd name="T5" fmla="*/ 2147483647 h 256"/>
              <a:gd name="T6" fmla="*/ 2147483647 w 606"/>
              <a:gd name="T7" fmla="*/ 2147483647 h 256"/>
              <a:gd name="T8" fmla="*/ 2147483647 w 60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256"/>
              <a:gd name="T17" fmla="*/ 606 w 60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256">
                <a:moveTo>
                  <a:pt x="17" y="0"/>
                </a:moveTo>
                <a:lnTo>
                  <a:pt x="0" y="68"/>
                </a:lnTo>
                <a:lnTo>
                  <a:pt x="580" y="256"/>
                </a:lnTo>
                <a:lnTo>
                  <a:pt x="606" y="196"/>
                </a:lnTo>
                <a:lnTo>
                  <a:pt x="17" y="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7" name="Freeform 35">
            <a:extLst>
              <a:ext uri="{FF2B5EF4-FFF2-40B4-BE49-F238E27FC236}">
                <a16:creationId xmlns:a16="http://schemas.microsoft.com/office/drawing/2014/main" id="{9E359A60-9A2A-324D-AA34-A40E0E8C6078}"/>
              </a:ext>
            </a:extLst>
          </p:cNvPr>
          <p:cNvSpPr>
            <a:spLocks/>
          </p:cNvSpPr>
          <p:nvPr/>
        </p:nvSpPr>
        <p:spPr bwMode="auto">
          <a:xfrm rot="8806564">
            <a:off x="3021013" y="5200650"/>
            <a:ext cx="173037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7"/>
                </a:moveTo>
                <a:cubicBezTo>
                  <a:pt x="28" y="43"/>
                  <a:pt x="32" y="57"/>
                  <a:pt x="30" y="58"/>
                </a:cubicBezTo>
                <a:cubicBezTo>
                  <a:pt x="28" y="59"/>
                  <a:pt x="20" y="47"/>
                  <a:pt x="13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7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8" name="Freeform 36">
            <a:extLst>
              <a:ext uri="{FF2B5EF4-FFF2-40B4-BE49-F238E27FC236}">
                <a16:creationId xmlns:a16="http://schemas.microsoft.com/office/drawing/2014/main" id="{20A80361-8118-ED42-8A5F-313B59B90772}"/>
              </a:ext>
            </a:extLst>
          </p:cNvPr>
          <p:cNvSpPr>
            <a:spLocks/>
          </p:cNvSpPr>
          <p:nvPr/>
        </p:nvSpPr>
        <p:spPr bwMode="auto">
          <a:xfrm rot="8806564">
            <a:off x="2763838" y="5645150"/>
            <a:ext cx="171450" cy="317500"/>
          </a:xfrm>
          <a:custGeom>
            <a:avLst/>
            <a:gdLst>
              <a:gd name="T0" fmla="*/ 2147483647 w 32"/>
              <a:gd name="T1" fmla="*/ 2147483647 h 59"/>
              <a:gd name="T2" fmla="*/ 2147483647 w 32"/>
              <a:gd name="T3" fmla="*/ 2147483647 h 59"/>
              <a:gd name="T4" fmla="*/ 2147483647 w 32"/>
              <a:gd name="T5" fmla="*/ 2147483647 h 59"/>
              <a:gd name="T6" fmla="*/ 2147483647 w 32"/>
              <a:gd name="T7" fmla="*/ 2147483647 h 59"/>
              <a:gd name="T8" fmla="*/ 2147483647 w 32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9"/>
              <a:gd name="T17" fmla="*/ 32 w 32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9">
                <a:moveTo>
                  <a:pt x="20" y="28"/>
                </a:moveTo>
                <a:cubicBezTo>
                  <a:pt x="27" y="43"/>
                  <a:pt x="32" y="57"/>
                  <a:pt x="30" y="58"/>
                </a:cubicBezTo>
                <a:cubicBezTo>
                  <a:pt x="28" y="59"/>
                  <a:pt x="20" y="47"/>
                  <a:pt x="12" y="31"/>
                </a:cubicBezTo>
                <a:cubicBezTo>
                  <a:pt x="5" y="15"/>
                  <a:pt x="0" y="2"/>
                  <a:pt x="2" y="1"/>
                </a:cubicBezTo>
                <a:cubicBezTo>
                  <a:pt x="4" y="0"/>
                  <a:pt x="12" y="12"/>
                  <a:pt x="20" y="28"/>
                </a:cubicBez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9" name="Freeform 37">
            <a:extLst>
              <a:ext uri="{FF2B5EF4-FFF2-40B4-BE49-F238E27FC236}">
                <a16:creationId xmlns:a16="http://schemas.microsoft.com/office/drawing/2014/main" id="{505FD0BC-D83A-0545-AE41-8562F0816259}"/>
              </a:ext>
            </a:extLst>
          </p:cNvPr>
          <p:cNvSpPr>
            <a:spLocks/>
          </p:cNvSpPr>
          <p:nvPr/>
        </p:nvSpPr>
        <p:spPr bwMode="auto">
          <a:xfrm rot="8806564">
            <a:off x="2309813" y="5943600"/>
            <a:ext cx="573087" cy="573088"/>
          </a:xfrm>
          <a:custGeom>
            <a:avLst/>
            <a:gdLst>
              <a:gd name="T0" fmla="*/ 0 w 913"/>
              <a:gd name="T1" fmla="*/ 2147483647 h 913"/>
              <a:gd name="T2" fmla="*/ 2147483647 w 913"/>
              <a:gd name="T3" fmla="*/ 2147483647 h 913"/>
              <a:gd name="T4" fmla="*/ 2147483647 w 913"/>
              <a:gd name="T5" fmla="*/ 2147483647 h 913"/>
              <a:gd name="T6" fmla="*/ 2147483647 w 913"/>
              <a:gd name="T7" fmla="*/ 0 h 913"/>
              <a:gd name="T8" fmla="*/ 0 w 913"/>
              <a:gd name="T9" fmla="*/ 2147483647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3"/>
              <a:gd name="T16" fmla="*/ 0 h 913"/>
              <a:gd name="T17" fmla="*/ 913 w 913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3" h="913">
                <a:moveTo>
                  <a:pt x="0" y="298"/>
                </a:moveTo>
                <a:lnTo>
                  <a:pt x="299" y="913"/>
                </a:lnTo>
                <a:lnTo>
                  <a:pt x="913" y="606"/>
                </a:lnTo>
                <a:lnTo>
                  <a:pt x="606" y="0"/>
                </a:lnTo>
                <a:lnTo>
                  <a:pt x="0" y="29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0" name="Line 38">
            <a:extLst>
              <a:ext uri="{FF2B5EF4-FFF2-40B4-BE49-F238E27FC236}">
                <a16:creationId xmlns:a16="http://schemas.microsoft.com/office/drawing/2014/main" id="{64409378-9B30-984B-A672-90937AE1EDD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205163" y="3949700"/>
            <a:ext cx="439737" cy="165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1" name="Line 39">
            <a:extLst>
              <a:ext uri="{FF2B5EF4-FFF2-40B4-BE49-F238E27FC236}">
                <a16:creationId xmlns:a16="http://schemas.microsoft.com/office/drawing/2014/main" id="{DFB6997C-BB93-024F-8A31-6E3C7D23DFF5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316413" y="5070475"/>
            <a:ext cx="577850" cy="1158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2" name="Line 40">
            <a:extLst>
              <a:ext uri="{FF2B5EF4-FFF2-40B4-BE49-F238E27FC236}">
                <a16:creationId xmlns:a16="http://schemas.microsoft.com/office/drawing/2014/main" id="{3C6EEF09-C7D2-524F-8CEF-FF93A54DBCC6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4651375" y="4587875"/>
            <a:ext cx="709613" cy="141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3" name="Line 41">
            <a:extLst>
              <a:ext uri="{FF2B5EF4-FFF2-40B4-BE49-F238E27FC236}">
                <a16:creationId xmlns:a16="http://schemas.microsoft.com/office/drawing/2014/main" id="{5A968F6E-8F67-B04A-A914-4827E208A48E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982913" y="3952875"/>
            <a:ext cx="1057275" cy="1344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4" name="Line 42">
            <a:extLst>
              <a:ext uri="{FF2B5EF4-FFF2-40B4-BE49-F238E27FC236}">
                <a16:creationId xmlns:a16="http://schemas.microsoft.com/office/drawing/2014/main" id="{CAF0F846-556F-834C-BFD3-1C2D3A8B9A97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536825" y="3937000"/>
            <a:ext cx="173038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5" name="Line 43">
            <a:extLst>
              <a:ext uri="{FF2B5EF4-FFF2-40B4-BE49-F238E27FC236}">
                <a16:creationId xmlns:a16="http://schemas.microsoft.com/office/drawing/2014/main" id="{7A2CE43B-D639-714B-BCBB-C78C0A435580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463800" y="4100513"/>
            <a:ext cx="160338" cy="322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6" name="Line 44">
            <a:extLst>
              <a:ext uri="{FF2B5EF4-FFF2-40B4-BE49-F238E27FC236}">
                <a16:creationId xmlns:a16="http://schemas.microsoft.com/office/drawing/2014/main" id="{00687A78-CF62-994B-AB2A-6FF13C0B35F8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66950" y="3819525"/>
            <a:ext cx="144463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7" name="Line 45">
            <a:extLst>
              <a:ext uri="{FF2B5EF4-FFF2-40B4-BE49-F238E27FC236}">
                <a16:creationId xmlns:a16="http://schemas.microsoft.com/office/drawing/2014/main" id="{EF3D3FED-0FA5-134E-9B66-489216CB8780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73300" y="3821113"/>
            <a:ext cx="122238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8" name="Line 46">
            <a:extLst>
              <a:ext uri="{FF2B5EF4-FFF2-40B4-BE49-F238E27FC236}">
                <a16:creationId xmlns:a16="http://schemas.microsoft.com/office/drawing/2014/main" id="{92D98D73-02A7-8349-B7DD-AD4E3EE2DA5D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54250" y="3846513"/>
            <a:ext cx="149225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9" name="Line 47">
            <a:extLst>
              <a:ext uri="{FF2B5EF4-FFF2-40B4-BE49-F238E27FC236}">
                <a16:creationId xmlns:a16="http://schemas.microsoft.com/office/drawing/2014/main" id="{BB229EEC-A090-4241-8397-741C5898D72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59013" y="3849688"/>
            <a:ext cx="123825" cy="2825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0" name="Line 48">
            <a:extLst>
              <a:ext uri="{FF2B5EF4-FFF2-40B4-BE49-F238E27FC236}">
                <a16:creationId xmlns:a16="http://schemas.microsoft.com/office/drawing/2014/main" id="{A6917A75-E584-6547-A1B9-A68E95C7673B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41550" y="3867150"/>
            <a:ext cx="146050" cy="268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1" name="Line 49">
            <a:extLst>
              <a:ext uri="{FF2B5EF4-FFF2-40B4-BE49-F238E27FC236}">
                <a16:creationId xmlns:a16="http://schemas.microsoft.com/office/drawing/2014/main" id="{E5B98E05-49A2-9842-AEE2-7148D8CB271C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41550" y="3871913"/>
            <a:ext cx="123825" cy="2857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2" name="Line 50">
            <a:extLst>
              <a:ext uri="{FF2B5EF4-FFF2-40B4-BE49-F238E27FC236}">
                <a16:creationId xmlns:a16="http://schemas.microsoft.com/office/drawing/2014/main" id="{6C11B382-1279-CB4B-B865-90CF485EFF8F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25675" y="3892550"/>
            <a:ext cx="146050" cy="269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3" name="Line 51">
            <a:extLst>
              <a:ext uri="{FF2B5EF4-FFF2-40B4-BE49-F238E27FC236}">
                <a16:creationId xmlns:a16="http://schemas.microsoft.com/office/drawing/2014/main" id="{AAEFD3C6-51F5-504E-85DA-0733490F4FA4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25675" y="3898900"/>
            <a:ext cx="122238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4" name="Line 52">
            <a:extLst>
              <a:ext uri="{FF2B5EF4-FFF2-40B4-BE49-F238E27FC236}">
                <a16:creationId xmlns:a16="http://schemas.microsoft.com/office/drawing/2014/main" id="{25CA9716-4255-C841-B696-6CCA21ED5270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212975" y="3922713"/>
            <a:ext cx="142875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5" name="Line 53">
            <a:extLst>
              <a:ext uri="{FF2B5EF4-FFF2-40B4-BE49-F238E27FC236}">
                <a16:creationId xmlns:a16="http://schemas.microsoft.com/office/drawing/2014/main" id="{A0ECAD5E-07DE-8246-8542-E0F9C9FB8D0D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216150" y="3919538"/>
            <a:ext cx="123825" cy="2841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6" name="Line 54">
            <a:extLst>
              <a:ext uri="{FF2B5EF4-FFF2-40B4-BE49-F238E27FC236}">
                <a16:creationId xmlns:a16="http://schemas.microsoft.com/office/drawing/2014/main" id="{B17190BE-079C-CB48-9506-88D2F8801B57}"/>
              </a:ext>
            </a:extLst>
          </p:cNvPr>
          <p:cNvSpPr>
            <a:spLocks noChangeShapeType="1"/>
          </p:cNvSpPr>
          <p:nvPr/>
        </p:nvSpPr>
        <p:spPr bwMode="auto">
          <a:xfrm rot="8806564">
            <a:off x="2193925" y="3941763"/>
            <a:ext cx="150813" cy="2682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7" name="Line 55">
            <a:extLst>
              <a:ext uri="{FF2B5EF4-FFF2-40B4-BE49-F238E27FC236}">
                <a16:creationId xmlns:a16="http://schemas.microsoft.com/office/drawing/2014/main" id="{704E4462-9243-F144-A298-24E433E829EA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198688" y="3943350"/>
            <a:ext cx="122237" cy="2841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8" name="Line 56">
            <a:extLst>
              <a:ext uri="{FF2B5EF4-FFF2-40B4-BE49-F238E27FC236}">
                <a16:creationId xmlns:a16="http://schemas.microsoft.com/office/drawing/2014/main" id="{B84F08B6-CDA3-8946-A4BF-AA2928A32A05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86075" y="4883150"/>
            <a:ext cx="874713" cy="230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Line 57">
            <a:extLst>
              <a:ext uri="{FF2B5EF4-FFF2-40B4-BE49-F238E27FC236}">
                <a16:creationId xmlns:a16="http://schemas.microsoft.com/office/drawing/2014/main" id="{DDB583D9-15DE-3B40-96B9-7F814CBC5745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997200" y="4845050"/>
            <a:ext cx="550863" cy="466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0" name="Line 58">
            <a:extLst>
              <a:ext uri="{FF2B5EF4-FFF2-40B4-BE49-F238E27FC236}">
                <a16:creationId xmlns:a16="http://schemas.microsoft.com/office/drawing/2014/main" id="{C711531B-4CF4-554F-BF16-5FFD47650049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844800" y="5521325"/>
            <a:ext cx="419100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1" name="Line 59">
            <a:extLst>
              <a:ext uri="{FF2B5EF4-FFF2-40B4-BE49-F238E27FC236}">
                <a16:creationId xmlns:a16="http://schemas.microsoft.com/office/drawing/2014/main" id="{1E2967EF-F889-D44B-8736-E5C299A74CDE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92400" y="5434013"/>
            <a:ext cx="422275" cy="209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2" name="Line 60">
            <a:extLst>
              <a:ext uri="{FF2B5EF4-FFF2-40B4-BE49-F238E27FC236}">
                <a16:creationId xmlns:a16="http://schemas.microsoft.com/office/drawing/2014/main" id="{A3609C25-4A59-0E48-90CD-9DE425B0B5C6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65413" y="5907088"/>
            <a:ext cx="311150" cy="587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3" name="Line 61">
            <a:extLst>
              <a:ext uri="{FF2B5EF4-FFF2-40B4-BE49-F238E27FC236}">
                <a16:creationId xmlns:a16="http://schemas.microsoft.com/office/drawing/2014/main" id="{49916FB4-B664-A643-BC2A-03D1F4846341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2630488" y="5786438"/>
            <a:ext cx="23177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4" name="Freeform 62">
            <a:extLst>
              <a:ext uri="{FF2B5EF4-FFF2-40B4-BE49-F238E27FC236}">
                <a16:creationId xmlns:a16="http://schemas.microsoft.com/office/drawing/2014/main" id="{B018467F-2309-314C-BAAA-CEECA767EE57}"/>
              </a:ext>
            </a:extLst>
          </p:cNvPr>
          <p:cNvSpPr>
            <a:spLocks/>
          </p:cNvSpPr>
          <p:nvPr/>
        </p:nvSpPr>
        <p:spPr bwMode="auto">
          <a:xfrm rot="8806564">
            <a:off x="2295525" y="4002088"/>
            <a:ext cx="268288" cy="195262"/>
          </a:xfrm>
          <a:custGeom>
            <a:avLst/>
            <a:gdLst>
              <a:gd name="T0" fmla="*/ 0 w 427"/>
              <a:gd name="T1" fmla="*/ 2147483647 h 308"/>
              <a:gd name="T2" fmla="*/ 2147483647 w 427"/>
              <a:gd name="T3" fmla="*/ 2147483647 h 308"/>
              <a:gd name="T4" fmla="*/ 2147483647 w 427"/>
              <a:gd name="T5" fmla="*/ 2147483647 h 308"/>
              <a:gd name="T6" fmla="*/ 2147483647 w 427"/>
              <a:gd name="T7" fmla="*/ 0 h 308"/>
              <a:gd name="T8" fmla="*/ 0 w 427"/>
              <a:gd name="T9" fmla="*/ 2147483647 h 3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"/>
              <a:gd name="T16" fmla="*/ 0 h 308"/>
              <a:gd name="T17" fmla="*/ 427 w 427"/>
              <a:gd name="T18" fmla="*/ 308 h 3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" h="308">
                <a:moveTo>
                  <a:pt x="0" y="180"/>
                </a:moveTo>
                <a:lnTo>
                  <a:pt x="60" y="308"/>
                </a:lnTo>
                <a:lnTo>
                  <a:pt x="427" y="120"/>
                </a:lnTo>
                <a:lnTo>
                  <a:pt x="367" y="0"/>
                </a:lnTo>
                <a:lnTo>
                  <a:pt x="0" y="18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5" name="Rectangle 63">
            <a:extLst>
              <a:ext uri="{FF2B5EF4-FFF2-40B4-BE49-F238E27FC236}">
                <a16:creationId xmlns:a16="http://schemas.microsoft.com/office/drawing/2014/main" id="{2F7FBA19-DB53-4846-99E2-313FE1136775}"/>
              </a:ext>
            </a:extLst>
          </p:cNvPr>
          <p:cNvSpPr>
            <a:spLocks noChangeArrowheads="1"/>
          </p:cNvSpPr>
          <p:nvPr/>
        </p:nvSpPr>
        <p:spPr bwMode="auto">
          <a:xfrm rot="8806564">
            <a:off x="2459038" y="6175375"/>
            <a:ext cx="2905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76" name="Freeform 64">
            <a:extLst>
              <a:ext uri="{FF2B5EF4-FFF2-40B4-BE49-F238E27FC236}">
                <a16:creationId xmlns:a16="http://schemas.microsoft.com/office/drawing/2014/main" id="{D9750174-9299-2B40-BF74-6ED2783D4FCD}"/>
              </a:ext>
            </a:extLst>
          </p:cNvPr>
          <p:cNvSpPr>
            <a:spLocks/>
          </p:cNvSpPr>
          <p:nvPr/>
        </p:nvSpPr>
        <p:spPr bwMode="auto">
          <a:xfrm rot="9985261">
            <a:off x="5311775" y="5929313"/>
            <a:ext cx="34925" cy="87312"/>
          </a:xfrm>
          <a:custGeom>
            <a:avLst/>
            <a:gdLst>
              <a:gd name="T0" fmla="*/ 2147483647 w 51"/>
              <a:gd name="T1" fmla="*/ 2147483647 h 120"/>
              <a:gd name="T2" fmla="*/ 0 w 51"/>
              <a:gd name="T3" fmla="*/ 2147483647 h 120"/>
              <a:gd name="T4" fmla="*/ 2147483647 w 51"/>
              <a:gd name="T5" fmla="*/ 0 h 120"/>
              <a:gd name="T6" fmla="*/ 2147483647 w 51"/>
              <a:gd name="T7" fmla="*/ 2147483647 h 120"/>
              <a:gd name="T8" fmla="*/ 2147483647 w 51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120"/>
              <a:gd name="T17" fmla="*/ 51 w 51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120">
                <a:moveTo>
                  <a:pt x="17" y="120"/>
                </a:moveTo>
                <a:lnTo>
                  <a:pt x="0" y="9"/>
                </a:lnTo>
                <a:lnTo>
                  <a:pt x="25" y="0"/>
                </a:lnTo>
                <a:lnTo>
                  <a:pt x="51" y="111"/>
                </a:lnTo>
                <a:lnTo>
                  <a:pt x="17" y="120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7" name="Freeform 65">
            <a:extLst>
              <a:ext uri="{FF2B5EF4-FFF2-40B4-BE49-F238E27FC236}">
                <a16:creationId xmlns:a16="http://schemas.microsoft.com/office/drawing/2014/main" id="{E7FFCFAA-6140-3341-8303-946D1BE3E47B}"/>
              </a:ext>
            </a:extLst>
          </p:cNvPr>
          <p:cNvSpPr>
            <a:spLocks/>
          </p:cNvSpPr>
          <p:nvPr/>
        </p:nvSpPr>
        <p:spPr bwMode="auto">
          <a:xfrm rot="9985261">
            <a:off x="5443538" y="5849938"/>
            <a:ext cx="46037" cy="93662"/>
          </a:xfrm>
          <a:custGeom>
            <a:avLst/>
            <a:gdLst>
              <a:gd name="T0" fmla="*/ 2147483647 w 68"/>
              <a:gd name="T1" fmla="*/ 2147483647 h 128"/>
              <a:gd name="T2" fmla="*/ 0 w 68"/>
              <a:gd name="T3" fmla="*/ 2147483647 h 128"/>
              <a:gd name="T4" fmla="*/ 2147483647 w 68"/>
              <a:gd name="T5" fmla="*/ 0 h 128"/>
              <a:gd name="T6" fmla="*/ 2147483647 w 68"/>
              <a:gd name="T7" fmla="*/ 2147483647 h 128"/>
              <a:gd name="T8" fmla="*/ 2147483647 w 68"/>
              <a:gd name="T9" fmla="*/ 2147483647 h 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28"/>
              <a:gd name="T17" fmla="*/ 68 w 68"/>
              <a:gd name="T18" fmla="*/ 128 h 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28">
                <a:moveTo>
                  <a:pt x="26" y="128"/>
                </a:moveTo>
                <a:lnTo>
                  <a:pt x="0" y="9"/>
                </a:lnTo>
                <a:lnTo>
                  <a:pt x="43" y="0"/>
                </a:lnTo>
                <a:lnTo>
                  <a:pt x="68" y="120"/>
                </a:lnTo>
                <a:lnTo>
                  <a:pt x="26" y="128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8" name="Freeform 66">
            <a:extLst>
              <a:ext uri="{FF2B5EF4-FFF2-40B4-BE49-F238E27FC236}">
                <a16:creationId xmlns:a16="http://schemas.microsoft.com/office/drawing/2014/main" id="{CDF5BF6D-ACBD-424C-8005-88978118059D}"/>
              </a:ext>
            </a:extLst>
          </p:cNvPr>
          <p:cNvSpPr>
            <a:spLocks/>
          </p:cNvSpPr>
          <p:nvPr/>
        </p:nvSpPr>
        <p:spPr bwMode="auto">
          <a:xfrm rot="9985261">
            <a:off x="5573713" y="5745163"/>
            <a:ext cx="52387" cy="130175"/>
          </a:xfrm>
          <a:custGeom>
            <a:avLst/>
            <a:gdLst>
              <a:gd name="T0" fmla="*/ 2147483647 w 77"/>
              <a:gd name="T1" fmla="*/ 2147483647 h 179"/>
              <a:gd name="T2" fmla="*/ 0 w 77"/>
              <a:gd name="T3" fmla="*/ 2147483647 h 179"/>
              <a:gd name="T4" fmla="*/ 2147483647 w 77"/>
              <a:gd name="T5" fmla="*/ 0 h 179"/>
              <a:gd name="T6" fmla="*/ 2147483647 w 77"/>
              <a:gd name="T7" fmla="*/ 2147483647 h 179"/>
              <a:gd name="T8" fmla="*/ 2147483647 w 77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79"/>
              <a:gd name="T17" fmla="*/ 77 w 77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79">
                <a:moveTo>
                  <a:pt x="35" y="179"/>
                </a:moveTo>
                <a:lnTo>
                  <a:pt x="0" y="8"/>
                </a:lnTo>
                <a:lnTo>
                  <a:pt x="43" y="0"/>
                </a:lnTo>
                <a:lnTo>
                  <a:pt x="77" y="171"/>
                </a:lnTo>
                <a:lnTo>
                  <a:pt x="35" y="179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9" name="Freeform 67">
            <a:extLst>
              <a:ext uri="{FF2B5EF4-FFF2-40B4-BE49-F238E27FC236}">
                <a16:creationId xmlns:a16="http://schemas.microsoft.com/office/drawing/2014/main" id="{3BA1D896-AE9A-4B4D-8348-B2CDA7FE0D30}"/>
              </a:ext>
            </a:extLst>
          </p:cNvPr>
          <p:cNvSpPr>
            <a:spLocks/>
          </p:cNvSpPr>
          <p:nvPr/>
        </p:nvSpPr>
        <p:spPr bwMode="auto">
          <a:xfrm rot="9985261">
            <a:off x="5718175" y="5694363"/>
            <a:ext cx="47625" cy="104775"/>
          </a:xfrm>
          <a:custGeom>
            <a:avLst/>
            <a:gdLst>
              <a:gd name="T0" fmla="*/ 2147483647 w 68"/>
              <a:gd name="T1" fmla="*/ 2147483647 h 145"/>
              <a:gd name="T2" fmla="*/ 0 w 68"/>
              <a:gd name="T3" fmla="*/ 2147483647 h 145"/>
              <a:gd name="T4" fmla="*/ 2147483647 w 68"/>
              <a:gd name="T5" fmla="*/ 0 h 145"/>
              <a:gd name="T6" fmla="*/ 2147483647 w 68"/>
              <a:gd name="T7" fmla="*/ 2147483647 h 145"/>
              <a:gd name="T8" fmla="*/ 2147483647 w 68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45"/>
              <a:gd name="T17" fmla="*/ 68 w 68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45">
                <a:moveTo>
                  <a:pt x="26" y="145"/>
                </a:moveTo>
                <a:lnTo>
                  <a:pt x="0" y="9"/>
                </a:lnTo>
                <a:lnTo>
                  <a:pt x="43" y="0"/>
                </a:lnTo>
                <a:lnTo>
                  <a:pt x="68" y="137"/>
                </a:lnTo>
                <a:lnTo>
                  <a:pt x="26" y="145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0" name="Freeform 68">
            <a:extLst>
              <a:ext uri="{FF2B5EF4-FFF2-40B4-BE49-F238E27FC236}">
                <a16:creationId xmlns:a16="http://schemas.microsoft.com/office/drawing/2014/main" id="{053E89F5-E599-994C-92A6-8EC9BBA40CDD}"/>
              </a:ext>
            </a:extLst>
          </p:cNvPr>
          <p:cNvSpPr>
            <a:spLocks/>
          </p:cNvSpPr>
          <p:nvPr/>
        </p:nvSpPr>
        <p:spPr bwMode="auto">
          <a:xfrm>
            <a:off x="5099050" y="5683250"/>
            <a:ext cx="706438" cy="323850"/>
          </a:xfrm>
          <a:custGeom>
            <a:avLst/>
            <a:gdLst>
              <a:gd name="T0" fmla="*/ 2147483647 w 445"/>
              <a:gd name="T1" fmla="*/ 0 h 204"/>
              <a:gd name="T2" fmla="*/ 2147483647 w 445"/>
              <a:gd name="T3" fmla="*/ 2147483647 h 204"/>
              <a:gd name="T4" fmla="*/ 2147483647 w 445"/>
              <a:gd name="T5" fmla="*/ 2147483647 h 204"/>
              <a:gd name="T6" fmla="*/ 0 w 445"/>
              <a:gd name="T7" fmla="*/ 2147483647 h 204"/>
              <a:gd name="T8" fmla="*/ 0 60000 65536"/>
              <a:gd name="T9" fmla="*/ 0 60000 65536"/>
              <a:gd name="T10" fmla="*/ 0 60000 65536"/>
              <a:gd name="T11" fmla="*/ 0 60000 65536"/>
              <a:gd name="T12" fmla="*/ 0 w 445"/>
              <a:gd name="T13" fmla="*/ 0 h 204"/>
              <a:gd name="T14" fmla="*/ 445 w 445"/>
              <a:gd name="T15" fmla="*/ 204 h 2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5" h="204">
                <a:moveTo>
                  <a:pt x="445" y="0"/>
                </a:moveTo>
                <a:cubicBezTo>
                  <a:pt x="426" y="9"/>
                  <a:pt x="369" y="9"/>
                  <a:pt x="321" y="34"/>
                </a:cubicBezTo>
                <a:cubicBezTo>
                  <a:pt x="278" y="58"/>
                  <a:pt x="215" y="123"/>
                  <a:pt x="165" y="152"/>
                </a:cubicBezTo>
                <a:cubicBezTo>
                  <a:pt x="113" y="178"/>
                  <a:pt x="47" y="192"/>
                  <a:pt x="0" y="204"/>
                </a:cubicBezTo>
              </a:path>
            </a:pathLst>
          </a:cu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1" name="Freeform 69">
            <a:extLst>
              <a:ext uri="{FF2B5EF4-FFF2-40B4-BE49-F238E27FC236}">
                <a16:creationId xmlns:a16="http://schemas.microsoft.com/office/drawing/2014/main" id="{8261D687-7D78-9F48-A888-0A794C8D73A5}"/>
              </a:ext>
            </a:extLst>
          </p:cNvPr>
          <p:cNvSpPr>
            <a:spLocks/>
          </p:cNvSpPr>
          <p:nvPr/>
        </p:nvSpPr>
        <p:spPr bwMode="auto">
          <a:xfrm rot="9985261">
            <a:off x="5068888" y="5805488"/>
            <a:ext cx="868362" cy="354012"/>
          </a:xfrm>
          <a:custGeom>
            <a:avLst/>
            <a:gdLst>
              <a:gd name="T0" fmla="*/ 2147483647 w 1247"/>
              <a:gd name="T1" fmla="*/ 2147483647 h 486"/>
              <a:gd name="T2" fmla="*/ 0 w 1247"/>
              <a:gd name="T3" fmla="*/ 2147483647 h 486"/>
              <a:gd name="T4" fmla="*/ 2147483647 w 1247"/>
              <a:gd name="T5" fmla="*/ 0 h 486"/>
              <a:gd name="T6" fmla="*/ 2147483647 w 1247"/>
              <a:gd name="T7" fmla="*/ 2147483647 h 486"/>
              <a:gd name="T8" fmla="*/ 2147483647 w 1247"/>
              <a:gd name="T9" fmla="*/ 2147483647 h 4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7"/>
              <a:gd name="T16" fmla="*/ 0 h 486"/>
              <a:gd name="T17" fmla="*/ 1247 w 1247"/>
              <a:gd name="T18" fmla="*/ 486 h 4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7" h="486">
                <a:moveTo>
                  <a:pt x="43" y="486"/>
                </a:moveTo>
                <a:lnTo>
                  <a:pt x="0" y="265"/>
                </a:lnTo>
                <a:lnTo>
                  <a:pt x="1195" y="0"/>
                </a:lnTo>
                <a:lnTo>
                  <a:pt x="1247" y="222"/>
                </a:lnTo>
                <a:lnTo>
                  <a:pt x="43" y="486"/>
                </a:lnTo>
                <a:close/>
              </a:path>
            </a:pathLst>
          </a:custGeom>
          <a:solidFill>
            <a:srgbClr val="DDDDDD"/>
          </a:solidFill>
          <a:ln w="571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2" name="Line 70">
            <a:extLst>
              <a:ext uri="{FF2B5EF4-FFF2-40B4-BE49-F238E27FC236}">
                <a16:creationId xmlns:a16="http://schemas.microsoft.com/office/drawing/2014/main" id="{15AC6C0E-C88F-6D45-B82A-06A0F8CF71D8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3076575" y="5619750"/>
            <a:ext cx="34925" cy="74613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3" name="Line 71">
            <a:extLst>
              <a:ext uri="{FF2B5EF4-FFF2-40B4-BE49-F238E27FC236}">
                <a16:creationId xmlns:a16="http://schemas.microsoft.com/office/drawing/2014/main" id="{A38E3A17-EACF-7945-A0F4-32093D9BA462}"/>
              </a:ext>
            </a:extLst>
          </p:cNvPr>
          <p:cNvSpPr>
            <a:spLocks noChangeShapeType="1"/>
          </p:cNvSpPr>
          <p:nvPr/>
        </p:nvSpPr>
        <p:spPr bwMode="auto">
          <a:xfrm rot="8806564" flipH="1" flipV="1">
            <a:off x="2844800" y="5481638"/>
            <a:ext cx="31750" cy="76200"/>
          </a:xfrm>
          <a:prstGeom prst="line">
            <a:avLst/>
          </a:prstGeom>
          <a:noFill/>
          <a:ln w="32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4" name="Line 72">
            <a:extLst>
              <a:ext uri="{FF2B5EF4-FFF2-40B4-BE49-F238E27FC236}">
                <a16:creationId xmlns:a16="http://schemas.microsoft.com/office/drawing/2014/main" id="{191EC9D5-21D9-B043-B772-25BF03641D54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192588" y="5133975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5" name="Line 73">
            <a:extLst>
              <a:ext uri="{FF2B5EF4-FFF2-40B4-BE49-F238E27FC236}">
                <a16:creationId xmlns:a16="http://schemas.microsoft.com/office/drawing/2014/main" id="{FAF1425C-73AF-604D-80D9-CE9CFFA5BAFB}"/>
              </a:ext>
            </a:extLst>
          </p:cNvPr>
          <p:cNvSpPr>
            <a:spLocks noChangeShapeType="1"/>
          </p:cNvSpPr>
          <p:nvPr/>
        </p:nvSpPr>
        <p:spPr bwMode="auto">
          <a:xfrm rot="8806564" flipV="1">
            <a:off x="4098925" y="5080000"/>
            <a:ext cx="450850" cy="236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6" name="Line 74">
            <a:extLst>
              <a:ext uri="{FF2B5EF4-FFF2-40B4-BE49-F238E27FC236}">
                <a16:creationId xmlns:a16="http://schemas.microsoft.com/office/drawing/2014/main" id="{B42B7E66-C970-FB42-8BE3-19B775B98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8775" y="228600"/>
            <a:ext cx="0" cy="4648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7" name="Line 75">
            <a:extLst>
              <a:ext uri="{FF2B5EF4-FFF2-40B4-BE49-F238E27FC236}">
                <a16:creationId xmlns:a16="http://schemas.microsoft.com/office/drawing/2014/main" id="{D9C2367C-8198-8541-8C40-3A30D5413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4838700"/>
            <a:ext cx="18288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88" name="Rectangle 76">
            <a:extLst>
              <a:ext uri="{FF2B5EF4-FFF2-40B4-BE49-F238E27FC236}">
                <a16:creationId xmlns:a16="http://schemas.microsoft.com/office/drawing/2014/main" id="{BA774080-E3CA-8A43-9819-DB9B83F0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724400"/>
            <a:ext cx="838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989" name="Line 77">
            <a:extLst>
              <a:ext uri="{FF2B5EF4-FFF2-40B4-BE49-F238E27FC236}">
                <a16:creationId xmlns:a16="http://schemas.microsoft.com/office/drawing/2014/main" id="{B240FA01-18C0-B24A-A71B-DEB53C5EC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4752975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90" name="Text Box 78">
            <a:extLst>
              <a:ext uri="{FF2B5EF4-FFF2-40B4-BE49-F238E27FC236}">
                <a16:creationId xmlns:a16="http://schemas.microsoft.com/office/drawing/2014/main" id="{5024F5C9-0B2C-074C-AC17-52EC75A24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4762500"/>
            <a:ext cx="179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i="1">
                <a:latin typeface="Times" pitchFamily="2" charset="0"/>
              </a:rPr>
              <a:t>vision testing</a:t>
            </a:r>
            <a:endParaRPr lang="en-US" altLang="en-US" i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364623" name="Text Box 79">
            <a:extLst>
              <a:ext uri="{FF2B5EF4-FFF2-40B4-BE49-F238E27FC236}">
                <a16:creationId xmlns:a16="http://schemas.microsoft.com/office/drawing/2014/main" id="{77977150-53E3-044B-B198-0EB3AE85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391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 for </a:t>
            </a:r>
          </a:p>
          <a:p>
            <a:r>
              <a:rPr lang="en-US" altLang="en-US" sz="4000" b="1" i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Vision Science</a:t>
            </a:r>
          </a:p>
        </p:txBody>
      </p:sp>
      <p:sp>
        <p:nvSpPr>
          <p:cNvPr id="364624" name="Text Box 80">
            <a:extLst>
              <a:ext uri="{FF2B5EF4-FFF2-40B4-BE49-F238E27FC236}">
                <a16:creationId xmlns:a16="http://schemas.microsoft.com/office/drawing/2014/main" id="{0AB5176E-2F78-E244-8810-97ADEF79B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0"/>
            <a:ext cx="996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i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604020202020204" pitchFamily="34" charset="0"/>
              </a:rPr>
              <a:t>Eye</a:t>
            </a:r>
          </a:p>
        </p:txBody>
      </p:sp>
      <p:grpSp>
        <p:nvGrpSpPr>
          <p:cNvPr id="38993" name="Group 81">
            <a:extLst>
              <a:ext uri="{FF2B5EF4-FFF2-40B4-BE49-F238E27FC236}">
                <a16:creationId xmlns:a16="http://schemas.microsoft.com/office/drawing/2014/main" id="{ECC07114-0497-1246-9236-84BC5E616F93}"/>
              </a:ext>
            </a:extLst>
          </p:cNvPr>
          <p:cNvGrpSpPr>
            <a:grpSpLocks/>
          </p:cNvGrpSpPr>
          <p:nvPr/>
        </p:nvGrpSpPr>
        <p:grpSpPr bwMode="auto">
          <a:xfrm>
            <a:off x="863600" y="5187950"/>
            <a:ext cx="1268413" cy="1257300"/>
            <a:chOff x="1672" y="1240"/>
            <a:chExt cx="2479" cy="2453"/>
          </a:xfrm>
        </p:grpSpPr>
        <p:sp>
          <p:nvSpPr>
            <p:cNvPr id="38996" name="Rectangle 82">
              <a:extLst>
                <a:ext uri="{FF2B5EF4-FFF2-40B4-BE49-F238E27FC236}">
                  <a16:creationId xmlns:a16="http://schemas.microsoft.com/office/drawing/2014/main" id="{170CA1F8-EDC0-5746-B04F-76B59C9E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" y="1240"/>
              <a:ext cx="2479" cy="24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8997" name="Oval 83">
              <a:extLst>
                <a:ext uri="{FF2B5EF4-FFF2-40B4-BE49-F238E27FC236}">
                  <a16:creationId xmlns:a16="http://schemas.microsoft.com/office/drawing/2014/main" id="{7D343B61-553B-3F4F-8DC7-605BDCBA8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" y="1444"/>
              <a:ext cx="2016" cy="19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38998" name="Group 84">
              <a:extLst>
                <a:ext uri="{FF2B5EF4-FFF2-40B4-BE49-F238E27FC236}">
                  <a16:creationId xmlns:a16="http://schemas.microsoft.com/office/drawing/2014/main" id="{C1F65575-ED0A-7940-A5C9-69B129E9A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3" y="1950"/>
              <a:ext cx="984" cy="965"/>
              <a:chOff x="2787" y="1804"/>
              <a:chExt cx="1360" cy="1360"/>
            </a:xfrm>
          </p:grpSpPr>
          <p:sp>
            <p:nvSpPr>
              <p:cNvPr id="38999" name="Rectangle 85">
                <a:extLst>
                  <a:ext uri="{FF2B5EF4-FFF2-40B4-BE49-F238E27FC236}">
                    <a16:creationId xmlns:a16="http://schemas.microsoft.com/office/drawing/2014/main" id="{4514A6A2-3DC9-CE4F-B3E1-A16608FF8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7" y="1804"/>
                <a:ext cx="1360" cy="1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grpSp>
            <p:nvGrpSpPr>
              <p:cNvPr id="39000" name="Group 86">
                <a:extLst>
                  <a:ext uri="{FF2B5EF4-FFF2-40B4-BE49-F238E27FC236}">
                    <a16:creationId xmlns:a16="http://schemas.microsoft.com/office/drawing/2014/main" id="{AEF36CD5-F05F-2249-88A1-25194E98BB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4" y="2031"/>
                <a:ext cx="907" cy="907"/>
                <a:chOff x="226" y="2720"/>
                <a:chExt cx="453" cy="454"/>
              </a:xfrm>
            </p:grpSpPr>
            <p:sp>
              <p:nvSpPr>
                <p:cNvPr id="39001" name="Rectangle 87">
                  <a:extLst>
                    <a:ext uri="{FF2B5EF4-FFF2-40B4-BE49-F238E27FC236}">
                      <a16:creationId xmlns:a16="http://schemas.microsoft.com/office/drawing/2014/main" id="{593F1CC3-B6A0-D149-8556-4C921A29B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2720"/>
                  <a:ext cx="453" cy="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  <p:sp>
              <p:nvSpPr>
                <p:cNvPr id="39002" name="Rectangle 88">
                  <a:extLst>
                    <a:ext uri="{FF2B5EF4-FFF2-40B4-BE49-F238E27FC236}">
                      <a16:creationId xmlns:a16="http://schemas.microsoft.com/office/drawing/2014/main" id="{FC21175C-D6CB-324E-A645-0A46B88BF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2811"/>
                  <a:ext cx="453" cy="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  <p:sp>
              <p:nvSpPr>
                <p:cNvPr id="39003" name="Rectangle 89">
                  <a:extLst>
                    <a:ext uri="{FF2B5EF4-FFF2-40B4-BE49-F238E27FC236}">
                      <a16:creationId xmlns:a16="http://schemas.microsoft.com/office/drawing/2014/main" id="{DB1A9287-CC83-E34E-BE71-2B8E42CB9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2901"/>
                  <a:ext cx="453" cy="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  <p:sp>
              <p:nvSpPr>
                <p:cNvPr id="39004" name="Rectangle 90">
                  <a:extLst>
                    <a:ext uri="{FF2B5EF4-FFF2-40B4-BE49-F238E27FC236}">
                      <a16:creationId xmlns:a16="http://schemas.microsoft.com/office/drawing/2014/main" id="{0955D746-9228-2A44-B23D-BC1C90F20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2992"/>
                  <a:ext cx="453" cy="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  <p:sp>
              <p:nvSpPr>
                <p:cNvPr id="39005" name="Rectangle 91">
                  <a:extLst>
                    <a:ext uri="{FF2B5EF4-FFF2-40B4-BE49-F238E27FC236}">
                      <a16:creationId xmlns:a16="http://schemas.microsoft.com/office/drawing/2014/main" id="{091FF81D-F61A-694D-8903-9A24FEAB8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3083"/>
                  <a:ext cx="453" cy="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  <p:sp>
              <p:nvSpPr>
                <p:cNvPr id="39006" name="Rectangle 92">
                  <a:extLst>
                    <a:ext uri="{FF2B5EF4-FFF2-40B4-BE49-F238E27FC236}">
                      <a16:creationId xmlns:a16="http://schemas.microsoft.com/office/drawing/2014/main" id="{0B2EB46B-BB29-124E-879D-C2550B62B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" y="2720"/>
                  <a:ext cx="91" cy="4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</p:grpSp>
        </p:grpSp>
      </p:grpSp>
      <p:sp>
        <p:nvSpPr>
          <p:cNvPr id="38994" name="Line 93">
            <a:extLst>
              <a:ext uri="{FF2B5EF4-FFF2-40B4-BE49-F238E27FC236}">
                <a16:creationId xmlns:a16="http://schemas.microsoft.com/office/drawing/2014/main" id="{7CFA13B5-D902-0B43-99D5-C0A1A9C722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9500" y="381000"/>
            <a:ext cx="800100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95" name="AutoShape 94">
            <a:extLst>
              <a:ext uri="{FF2B5EF4-FFF2-40B4-BE49-F238E27FC236}">
                <a16:creationId xmlns:a16="http://schemas.microsoft.com/office/drawing/2014/main" id="{DD530FCA-B819-F245-8625-401C26F861F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52900" y="266700"/>
            <a:ext cx="546100" cy="1117600"/>
          </a:xfrm>
          <a:prstGeom prst="downArrow">
            <a:avLst>
              <a:gd name="adj1" fmla="val 50000"/>
              <a:gd name="adj2" fmla="val 5116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207818" y="1386840"/>
            <a:ext cx="8703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0" dirty="0">
                <a:solidFill>
                  <a:schemeClr val="tx1">
                    <a:lumMod val="75000"/>
                  </a:schemeClr>
                </a:solidFill>
              </a:rPr>
              <a:t>Liang J, Williams DR, and Miller DT. Supernormal vision and high resolution retinal imaging through adaptive optics. </a:t>
            </a:r>
            <a:r>
              <a:rPr lang="en-US" altLang="en-US" b="0" i="1" dirty="0">
                <a:solidFill>
                  <a:schemeClr val="tx1">
                    <a:lumMod val="75000"/>
                  </a:schemeClr>
                </a:solidFill>
              </a:rPr>
              <a:t>J. Opt. Soc. Am. A., </a:t>
            </a:r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1997;</a:t>
            </a:r>
            <a:r>
              <a:rPr lang="en-US" altLang="en-US" b="0" dirty="0">
                <a:solidFill>
                  <a:schemeClr val="tx1">
                    <a:lumMod val="75000"/>
                  </a:schemeClr>
                </a:solidFill>
              </a:rPr>
              <a:t>14</a:t>
            </a:r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:</a:t>
            </a:r>
            <a:r>
              <a:rPr lang="en-US" altLang="en-US" b="0" dirty="0">
                <a:solidFill>
                  <a:schemeClr val="tx1">
                    <a:lumMod val="75000"/>
                  </a:schemeClr>
                </a:solidFill>
              </a:rPr>
              <a:t>2884-2892.</a:t>
            </a:r>
          </a:p>
        </p:txBody>
      </p:sp>
      <p:pic>
        <p:nvPicPr>
          <p:cNvPr id="236549" name="Picture 5" descr="Scan 4                                                         0002FBABtiger                          ABA781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5" y="2282243"/>
            <a:ext cx="6336030" cy="42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219074"/>
            <a:ext cx="7405255" cy="1049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solidFill>
                  <a:srgbClr val="FFCC00"/>
                </a:solidFill>
              </a:rPr>
              <a:t>First demonstration of retinal imaging &amp; vision improvement by correcting higher order aberrations</a:t>
            </a:r>
          </a:p>
        </p:txBody>
      </p:sp>
    </p:spTree>
    <p:extLst>
      <p:ext uri="{BB962C8B-B14F-4D97-AF65-F5344CB8AC3E}">
        <p14:creationId xmlns:p14="http://schemas.microsoft.com/office/powerpoint/2010/main" val="146732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EA9299F6-ADBD-274A-9961-66912549D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0"/>
            <a:ext cx="89535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en-US" sz="3200" b="1" i="1" dirty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U Rochester: Early AO Ophthalmoscope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B1615058-CB46-2147-8264-D2902BA9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882650"/>
            <a:ext cx="88836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E00BFC5A-D637-104E-AF28-AFD1E1AE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5"/>
          <a:stretch>
            <a:fillRect/>
          </a:stretch>
        </p:blipFill>
        <p:spPr bwMode="auto">
          <a:xfrm>
            <a:off x="130175" y="3995738"/>
            <a:ext cx="88836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5">
            <a:extLst>
              <a:ext uri="{FF2B5EF4-FFF2-40B4-BE49-F238E27FC236}">
                <a16:creationId xmlns:a16="http://schemas.microsoft.com/office/drawing/2014/main" id="{31C559BA-0B88-2542-8533-E2F5E4F86AF0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2490788"/>
            <a:ext cx="3446463" cy="2530475"/>
            <a:chOff x="2692" y="1569"/>
            <a:chExt cx="2171" cy="1594"/>
          </a:xfrm>
        </p:grpSpPr>
        <p:sp>
          <p:nvSpPr>
            <p:cNvPr id="40971" name="Freeform 6">
              <a:extLst>
                <a:ext uri="{FF2B5EF4-FFF2-40B4-BE49-F238E27FC236}">
                  <a16:creationId xmlns:a16="http://schemas.microsoft.com/office/drawing/2014/main" id="{B3DF6F33-A319-7740-9993-574A7F004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1569"/>
              <a:ext cx="2171" cy="1149"/>
            </a:xfrm>
            <a:custGeom>
              <a:avLst/>
              <a:gdLst>
                <a:gd name="T0" fmla="*/ 1981 w 2171"/>
                <a:gd name="T1" fmla="*/ 13 h 1149"/>
                <a:gd name="T2" fmla="*/ 1625 w 2171"/>
                <a:gd name="T3" fmla="*/ 0 h 1149"/>
                <a:gd name="T4" fmla="*/ 2171 w 2171"/>
                <a:gd name="T5" fmla="*/ 1149 h 1149"/>
                <a:gd name="T6" fmla="*/ 1397 w 2171"/>
                <a:gd name="T7" fmla="*/ 51 h 1149"/>
                <a:gd name="T8" fmla="*/ 1498 w 2171"/>
                <a:gd name="T9" fmla="*/ 1137 h 1149"/>
                <a:gd name="T10" fmla="*/ 1194 w 2171"/>
                <a:gd name="T11" fmla="*/ 229 h 1149"/>
                <a:gd name="T12" fmla="*/ 0 w 2171"/>
                <a:gd name="T13" fmla="*/ 222 h 11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1"/>
                <a:gd name="T22" fmla="*/ 0 h 1149"/>
                <a:gd name="T23" fmla="*/ 2171 w 2171"/>
                <a:gd name="T24" fmla="*/ 1149 h 11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1" h="1149">
                  <a:moveTo>
                    <a:pt x="1981" y="13"/>
                  </a:moveTo>
                  <a:lnTo>
                    <a:pt x="1625" y="0"/>
                  </a:lnTo>
                  <a:lnTo>
                    <a:pt x="2171" y="1149"/>
                  </a:lnTo>
                  <a:lnTo>
                    <a:pt x="1397" y="51"/>
                  </a:lnTo>
                  <a:lnTo>
                    <a:pt x="1498" y="1137"/>
                  </a:lnTo>
                  <a:lnTo>
                    <a:pt x="1194" y="229"/>
                  </a:lnTo>
                  <a:lnTo>
                    <a:pt x="0" y="22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7">
              <a:extLst>
                <a:ext uri="{FF2B5EF4-FFF2-40B4-BE49-F238E27FC236}">
                  <a16:creationId xmlns:a16="http://schemas.microsoft.com/office/drawing/2014/main" id="{6E1C9BF9-7177-C944-BA73-81EB06CFDE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8" y="1791"/>
              <a:ext cx="140" cy="13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5" name="Rectangle 8">
            <a:extLst>
              <a:ext uri="{FF2B5EF4-FFF2-40B4-BE49-F238E27FC236}">
                <a16:creationId xmlns:a16="http://schemas.microsoft.com/office/drawing/2014/main" id="{B24EC72B-B4D0-754A-8AE7-4A6AEAD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962025"/>
            <a:ext cx="2062162" cy="735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FFD59A"/>
                </a:solidFill>
              </a:rPr>
              <a:t>97-channel</a:t>
            </a:r>
          </a:p>
          <a:p>
            <a:pPr algn="ctr"/>
            <a:r>
              <a:rPr lang="en-US" altLang="en-US" sz="1800" b="1">
                <a:solidFill>
                  <a:srgbClr val="FFD59A"/>
                </a:solidFill>
              </a:rPr>
              <a:t>Deformable mirror</a:t>
            </a:r>
          </a:p>
        </p:txBody>
      </p:sp>
      <p:sp>
        <p:nvSpPr>
          <p:cNvPr id="40966" name="Line 9">
            <a:extLst>
              <a:ext uri="{FF2B5EF4-FFF2-40B4-BE49-F238E27FC236}">
                <a16:creationId xmlns:a16="http://schemas.microsoft.com/office/drawing/2014/main" id="{3DFAA1DB-F784-0146-8DB8-302890F9E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1288" y="1774825"/>
            <a:ext cx="231775" cy="493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10">
            <a:extLst>
              <a:ext uri="{FF2B5EF4-FFF2-40B4-BE49-F238E27FC236}">
                <a16:creationId xmlns:a16="http://schemas.microsoft.com/office/drawing/2014/main" id="{B501F784-870D-4641-91A7-0055CFFA7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4033838"/>
            <a:ext cx="2035175" cy="4937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FFD59A"/>
                </a:solidFill>
              </a:rPr>
              <a:t>Wavefront sensor</a:t>
            </a:r>
          </a:p>
        </p:txBody>
      </p:sp>
      <p:sp>
        <p:nvSpPr>
          <p:cNvPr id="40968" name="Line 11">
            <a:extLst>
              <a:ext uri="{FF2B5EF4-FFF2-40B4-BE49-F238E27FC236}">
                <a16:creationId xmlns:a16="http://schemas.microsoft.com/office/drawing/2014/main" id="{3DCD39AA-9FDA-E541-A615-0BFCDA771B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3105150"/>
            <a:ext cx="484188" cy="908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12">
            <a:extLst>
              <a:ext uri="{FF2B5EF4-FFF2-40B4-BE49-F238E27FC236}">
                <a16:creationId xmlns:a16="http://schemas.microsoft.com/office/drawing/2014/main" id="{8AC6F834-A2E8-1C41-9026-5B23DD659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6008688"/>
            <a:ext cx="1852612" cy="454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FFD59A"/>
                </a:solidFill>
              </a:rPr>
              <a:t>Science camera</a:t>
            </a:r>
          </a:p>
        </p:txBody>
      </p:sp>
      <p:sp>
        <p:nvSpPr>
          <p:cNvPr id="40970" name="Line 13">
            <a:extLst>
              <a:ext uri="{FF2B5EF4-FFF2-40B4-BE49-F238E27FC236}">
                <a16:creationId xmlns:a16="http://schemas.microsoft.com/office/drawing/2014/main" id="{C2027CA9-82CE-3443-9B98-99F4D5ED3B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65475" y="5827713"/>
            <a:ext cx="785813" cy="41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E03522-FC66-5F47-BC21-DD284E02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Recent instruments are compact: Roorda</a:t>
            </a:r>
            <a:r>
              <a:rPr lang="ja-JP" altLang="en-US" sz="240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’</a:t>
            </a:r>
            <a:r>
              <a:rPr lang="en-US" altLang="ja-JP" sz="240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s compact scanning laser ophthalmoscope</a:t>
            </a: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  <a:ea typeface="ヒラギノ角ゴ Pro W3" panose="020B0300000000000000" pitchFamily="3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7277A-F593-A840-81BF-3664303050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Can be rolled from room to room</a:t>
            </a:r>
          </a:p>
          <a:p>
            <a:pPr>
              <a:defRPr/>
            </a:pPr>
            <a:r>
              <a:rPr lang="en-US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Not only imaging, but also a scanning confocal microscope </a:t>
            </a:r>
          </a:p>
          <a:p>
            <a:pPr>
              <a:defRPr/>
            </a:pPr>
            <a:endParaRPr lang="en-US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5059" name="Content Placeholder 7" descr="Roorda's_2nd_AOSLO.png">
            <a:extLst>
              <a:ext uri="{FF2B5EF4-FFF2-40B4-BE49-F238E27FC236}">
                <a16:creationId xmlns:a16="http://schemas.microsoft.com/office/drawing/2014/main" id="{F73E68ED-972B-EF41-B618-B18941577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48" b="-27348"/>
          <a:stretch>
            <a:fillRect/>
          </a:stretch>
        </p:blipFill>
        <p:spPr>
          <a:ln w="12700" cap="flat">
            <a:solidFill>
              <a:schemeClr val="tx2"/>
            </a:solidFill>
            <a:headEnd type="none" w="med" len="med"/>
            <a:tailEnd type="none" w="med" len="med"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8325" y="1354649"/>
            <a:ext cx="8464286" cy="862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Will depend on several factors, including the complexity of (spatial frequencies contained in) the wavefront</a:t>
            </a:r>
          </a:p>
        </p:txBody>
      </p:sp>
      <p:sp>
        <p:nvSpPr>
          <p:cNvPr id="443394" name="Text Box 2"/>
          <p:cNvSpPr txBox="1">
            <a:spLocks noChangeArrowheads="1"/>
          </p:cNvSpPr>
          <p:nvPr/>
        </p:nvSpPr>
        <p:spPr bwMode="auto">
          <a:xfrm>
            <a:off x="381905" y="267917"/>
            <a:ext cx="729064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</a:rPr>
              <a:t>How many lenslets do I need to adequately sample and reconstruct the wavefront?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8086" y="2443341"/>
            <a:ext cx="4171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Fewer lenslets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Poor representation of the wavefront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4441368" y="2443341"/>
            <a:ext cx="46046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More lenslets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More precise representation of the wavefront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610492" y="3371405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634430" y="3371405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658367" y="3371405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682305" y="3371405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605730" y="3257105"/>
            <a:ext cx="3073400" cy="1262063"/>
          </a:xfrm>
          <a:custGeom>
            <a:avLst/>
            <a:gdLst>
              <a:gd name="T0" fmla="*/ 0 w 2298"/>
              <a:gd name="T1" fmla="*/ 542 h 1148"/>
              <a:gd name="T2" fmla="*/ 270 w 2298"/>
              <a:gd name="T3" fmla="*/ 92 h 1148"/>
              <a:gd name="T4" fmla="*/ 1032 w 2298"/>
              <a:gd name="T5" fmla="*/ 1094 h 1148"/>
              <a:gd name="T6" fmla="*/ 1668 w 2298"/>
              <a:gd name="T7" fmla="*/ 416 h 1148"/>
              <a:gd name="T8" fmla="*/ 2298 w 2298"/>
              <a:gd name="T9" fmla="*/ 536 h 1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8" h="1148">
                <a:moveTo>
                  <a:pt x="0" y="542"/>
                </a:moveTo>
                <a:cubicBezTo>
                  <a:pt x="49" y="271"/>
                  <a:pt x="98" y="0"/>
                  <a:pt x="270" y="92"/>
                </a:cubicBezTo>
                <a:cubicBezTo>
                  <a:pt x="442" y="184"/>
                  <a:pt x="799" y="1040"/>
                  <a:pt x="1032" y="1094"/>
                </a:cubicBezTo>
                <a:cubicBezTo>
                  <a:pt x="1265" y="1148"/>
                  <a:pt x="1457" y="509"/>
                  <a:pt x="1668" y="416"/>
                </a:cubicBezTo>
                <a:cubicBezTo>
                  <a:pt x="1879" y="323"/>
                  <a:pt x="2088" y="429"/>
                  <a:pt x="2298" y="5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605730" y="4696968"/>
            <a:ext cx="3073400" cy="457200"/>
            <a:chOff x="564" y="2292"/>
            <a:chExt cx="2298" cy="342"/>
          </a:xfrm>
        </p:grpSpPr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564" y="2292"/>
              <a:ext cx="768" cy="34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1332" y="2430"/>
              <a:ext cx="762" cy="2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094" y="2430"/>
              <a:ext cx="768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1639192" y="5832030"/>
            <a:ext cx="1019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599505" y="581139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ea typeface="ＭＳ Ｐゴシック" charset="-128"/>
              </a:rPr>
              <a:t>L</a:t>
            </a:r>
            <a:r>
              <a:rPr lang="en-US" altLang="ko-KR" b="1" dirty="0">
                <a:ea typeface="Gulim" pitchFamily="34" charset="-127"/>
              </a:rPr>
              <a:t>enslet</a:t>
            </a:r>
          </a:p>
          <a:p>
            <a:pPr algn="ctr"/>
            <a:r>
              <a:rPr lang="en-US" altLang="ko-KR" b="1" dirty="0">
                <a:ea typeface="Gulim" pitchFamily="34" charset="-127"/>
              </a:rPr>
              <a:t>Diameter</a:t>
            </a:r>
            <a:endParaRPr lang="en-US" b="1" dirty="0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853993" y="3411093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b="1">
                <a:ea typeface="ＭＳ Ｐゴシック" charset="-128"/>
              </a:rPr>
              <a:t>Original</a:t>
            </a:r>
            <a:endParaRPr lang="en-US" altLang="ja-JP" b="1">
              <a:ea typeface="ＭＳ Ｐゴシック" charset="-128"/>
            </a:endParaRPr>
          </a:p>
          <a:p>
            <a:pPr algn="ctr"/>
            <a:r>
              <a:rPr lang="en-US" altLang="ja-JP" b="1">
                <a:ea typeface="ＭＳ Ｐゴシック" charset="-128"/>
              </a:rPr>
              <a:t>wavefront</a:t>
            </a:r>
            <a:endParaRPr lang="en-US" b="1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853993" y="4573143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ea typeface="ＭＳ Ｐゴシック" charset="-128"/>
              </a:rPr>
              <a:t>Averaged</a:t>
            </a:r>
          </a:p>
          <a:p>
            <a:pPr algn="ctr"/>
            <a:r>
              <a:rPr lang="en-US" altLang="ja-JP" b="1" dirty="0">
                <a:ea typeface="ＭＳ Ｐゴシック" charset="-128"/>
              </a:rPr>
              <a:t>wavefront</a:t>
            </a:r>
            <a:endParaRPr lang="en-US" b="1" dirty="0"/>
          </a:p>
        </p:txBody>
      </p:sp>
      <p:sp>
        <p:nvSpPr>
          <p:cNvPr id="31" name="AutoShape 28"/>
          <p:cNvSpPr>
            <a:spLocks noChangeArrowheads="1"/>
          </p:cNvSpPr>
          <p:nvPr/>
        </p:nvSpPr>
        <p:spPr bwMode="auto">
          <a:xfrm>
            <a:off x="4231818" y="4127055"/>
            <a:ext cx="419100" cy="466725"/>
          </a:xfrm>
          <a:prstGeom prst="downArrow">
            <a:avLst>
              <a:gd name="adj1" fmla="val 50000"/>
              <a:gd name="adj2" fmla="val 27841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238746" y="3255518"/>
            <a:ext cx="3081338" cy="3130550"/>
            <a:chOff x="5325834" y="3462352"/>
            <a:chExt cx="3081338" cy="3130550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5330597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841772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6356122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868884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7381647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7894409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8407172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5327422" y="3462352"/>
              <a:ext cx="3074987" cy="1263650"/>
            </a:xfrm>
            <a:custGeom>
              <a:avLst/>
              <a:gdLst>
                <a:gd name="T0" fmla="*/ 0 w 2298"/>
                <a:gd name="T1" fmla="*/ 542 h 1148"/>
                <a:gd name="T2" fmla="*/ 270 w 2298"/>
                <a:gd name="T3" fmla="*/ 92 h 1148"/>
                <a:gd name="T4" fmla="*/ 1032 w 2298"/>
                <a:gd name="T5" fmla="*/ 1094 h 1148"/>
                <a:gd name="T6" fmla="*/ 1668 w 2298"/>
                <a:gd name="T7" fmla="*/ 416 h 1148"/>
                <a:gd name="T8" fmla="*/ 2298 w 2298"/>
                <a:gd name="T9" fmla="*/ 536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8" h="1148">
                  <a:moveTo>
                    <a:pt x="0" y="542"/>
                  </a:moveTo>
                  <a:cubicBezTo>
                    <a:pt x="49" y="271"/>
                    <a:pt x="98" y="0"/>
                    <a:pt x="270" y="92"/>
                  </a:cubicBezTo>
                  <a:cubicBezTo>
                    <a:pt x="442" y="184"/>
                    <a:pt x="799" y="1040"/>
                    <a:pt x="1032" y="1094"/>
                  </a:cubicBezTo>
                  <a:cubicBezTo>
                    <a:pt x="1265" y="1148"/>
                    <a:pt x="1457" y="509"/>
                    <a:pt x="1668" y="416"/>
                  </a:cubicBezTo>
                  <a:cubicBezTo>
                    <a:pt x="1879" y="323"/>
                    <a:pt x="2088" y="429"/>
                    <a:pt x="2298" y="536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6611709" y="5972189"/>
              <a:ext cx="276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6200547" y="5951552"/>
              <a:ext cx="1098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>
                  <a:ea typeface="ＭＳ Ｐゴシック" charset="-128"/>
                </a:rPr>
                <a:t>L</a:t>
              </a:r>
              <a:r>
                <a:rPr lang="en-US" altLang="ko-KR" b="1" dirty="0">
                  <a:ea typeface="Gulim" pitchFamily="34" charset="-127"/>
                </a:rPr>
                <a:t>enslet</a:t>
              </a:r>
            </a:p>
            <a:p>
              <a:pPr algn="ctr"/>
              <a:r>
                <a:rPr lang="en-US" altLang="ko-KR" b="1" dirty="0">
                  <a:ea typeface="Gulim" pitchFamily="34" charset="-127"/>
                </a:rPr>
                <a:t>Diameter</a:t>
              </a:r>
              <a:endParaRPr lang="en-US" b="1" dirty="0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5597297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6108472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6622822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7135584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7648347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8161109" y="3576652"/>
              <a:ext cx="0" cy="2235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325834" y="4733939"/>
              <a:ext cx="3076575" cy="923925"/>
            </a:xfrm>
            <a:custGeom>
              <a:avLst/>
              <a:gdLst>
                <a:gd name="T0" fmla="*/ 0 w 1938"/>
                <a:gd name="T1" fmla="*/ 354 h 582"/>
                <a:gd name="T2" fmla="*/ 168 w 1938"/>
                <a:gd name="T3" fmla="*/ 0 h 582"/>
                <a:gd name="T4" fmla="*/ 324 w 1938"/>
                <a:gd name="T5" fmla="*/ 114 h 582"/>
                <a:gd name="T6" fmla="*/ 492 w 1938"/>
                <a:gd name="T7" fmla="*/ 258 h 582"/>
                <a:gd name="T8" fmla="*/ 648 w 1938"/>
                <a:gd name="T9" fmla="*/ 450 h 582"/>
                <a:gd name="T10" fmla="*/ 816 w 1938"/>
                <a:gd name="T11" fmla="*/ 582 h 582"/>
                <a:gd name="T12" fmla="*/ 972 w 1938"/>
                <a:gd name="T13" fmla="*/ 564 h 582"/>
                <a:gd name="T14" fmla="*/ 1140 w 1938"/>
                <a:gd name="T15" fmla="*/ 444 h 582"/>
                <a:gd name="T16" fmla="*/ 1290 w 1938"/>
                <a:gd name="T17" fmla="*/ 294 h 582"/>
                <a:gd name="T18" fmla="*/ 1458 w 1938"/>
                <a:gd name="T19" fmla="*/ 150 h 582"/>
                <a:gd name="T20" fmla="*/ 1614 w 1938"/>
                <a:gd name="T21" fmla="*/ 126 h 582"/>
                <a:gd name="T22" fmla="*/ 1782 w 1938"/>
                <a:gd name="T23" fmla="*/ 174 h 582"/>
                <a:gd name="T24" fmla="*/ 1938 w 1938"/>
                <a:gd name="T25" fmla="*/ 22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8" h="582">
                  <a:moveTo>
                    <a:pt x="0" y="354"/>
                  </a:moveTo>
                  <a:lnTo>
                    <a:pt x="168" y="0"/>
                  </a:lnTo>
                  <a:lnTo>
                    <a:pt x="324" y="114"/>
                  </a:lnTo>
                  <a:lnTo>
                    <a:pt x="492" y="258"/>
                  </a:lnTo>
                  <a:lnTo>
                    <a:pt x="648" y="450"/>
                  </a:lnTo>
                  <a:lnTo>
                    <a:pt x="816" y="582"/>
                  </a:lnTo>
                  <a:lnTo>
                    <a:pt x="972" y="564"/>
                  </a:lnTo>
                  <a:lnTo>
                    <a:pt x="1140" y="444"/>
                  </a:lnTo>
                  <a:lnTo>
                    <a:pt x="1290" y="294"/>
                  </a:lnTo>
                  <a:lnTo>
                    <a:pt x="1458" y="150"/>
                  </a:lnTo>
                  <a:lnTo>
                    <a:pt x="1614" y="126"/>
                  </a:lnTo>
                  <a:lnTo>
                    <a:pt x="1782" y="174"/>
                  </a:lnTo>
                  <a:lnTo>
                    <a:pt x="1938" y="228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73441" y="6454048"/>
            <a:ext cx="869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G. Yoon, “Wavefront sensing and diagnostic uses,“ Chapter 3, Adaptive Optics for Vision Science (2006).</a:t>
            </a:r>
          </a:p>
        </p:txBody>
      </p:sp>
    </p:spTree>
    <p:extLst>
      <p:ext uri="{BB962C8B-B14F-4D97-AF65-F5344CB8AC3E}">
        <p14:creationId xmlns:p14="http://schemas.microsoft.com/office/powerpoint/2010/main" val="196413693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" y="1228729"/>
            <a:ext cx="9144000" cy="5019677"/>
            <a:chOff x="0" y="774"/>
            <a:chExt cx="5760" cy="3162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774"/>
              <a:ext cx="5760" cy="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861" y="1069"/>
              <a:ext cx="0" cy="20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804" y="3140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04" y="2877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804" y="2625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804" y="2362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804" y="2110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804" y="1847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804" y="1584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804" y="1332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804" y="1069"/>
              <a:ext cx="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861" y="3140"/>
              <a:ext cx="46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V="1">
              <a:off x="861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V="1">
              <a:off x="1376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1891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2417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V="1">
              <a:off x="2932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V="1">
              <a:off x="3447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3962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V="1">
              <a:off x="4489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5004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V="1">
              <a:off x="5519" y="3140"/>
              <a:ext cx="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861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32" name="Line 28"/>
            <p:cNvSpPr>
              <a:spLocks noChangeShapeType="1"/>
            </p:cNvSpPr>
            <p:nvPr/>
          </p:nvSpPr>
          <p:spPr bwMode="auto">
            <a:xfrm flipV="1">
              <a:off x="1376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33" name="Line 29"/>
            <p:cNvSpPr>
              <a:spLocks noChangeShapeType="1"/>
            </p:cNvSpPr>
            <p:nvPr/>
          </p:nvSpPr>
          <p:spPr bwMode="auto">
            <a:xfrm flipV="1">
              <a:off x="1891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38" name="Line 30"/>
            <p:cNvSpPr>
              <a:spLocks noChangeShapeType="1"/>
            </p:cNvSpPr>
            <p:nvPr/>
          </p:nvSpPr>
          <p:spPr bwMode="auto">
            <a:xfrm flipV="1">
              <a:off x="2417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1" name="Line 31"/>
            <p:cNvSpPr>
              <a:spLocks noChangeShapeType="1"/>
            </p:cNvSpPr>
            <p:nvPr/>
          </p:nvSpPr>
          <p:spPr bwMode="auto">
            <a:xfrm flipV="1">
              <a:off x="2932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2" name="Line 32"/>
            <p:cNvSpPr>
              <a:spLocks noChangeShapeType="1"/>
            </p:cNvSpPr>
            <p:nvPr/>
          </p:nvSpPr>
          <p:spPr bwMode="auto">
            <a:xfrm flipV="1">
              <a:off x="3447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3" name="Line 33"/>
            <p:cNvSpPr>
              <a:spLocks noChangeShapeType="1"/>
            </p:cNvSpPr>
            <p:nvPr/>
          </p:nvSpPr>
          <p:spPr bwMode="auto">
            <a:xfrm flipV="1">
              <a:off x="3962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4" name="Line 34"/>
            <p:cNvSpPr>
              <a:spLocks noChangeShapeType="1"/>
            </p:cNvSpPr>
            <p:nvPr/>
          </p:nvSpPr>
          <p:spPr bwMode="auto">
            <a:xfrm flipV="1">
              <a:off x="4489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5" name="Line 35"/>
            <p:cNvSpPr>
              <a:spLocks noChangeShapeType="1"/>
            </p:cNvSpPr>
            <p:nvPr/>
          </p:nvSpPr>
          <p:spPr bwMode="auto">
            <a:xfrm flipV="1">
              <a:off x="5004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6" name="Line 36"/>
            <p:cNvSpPr>
              <a:spLocks noChangeShapeType="1"/>
            </p:cNvSpPr>
            <p:nvPr/>
          </p:nvSpPr>
          <p:spPr bwMode="auto">
            <a:xfrm flipV="1">
              <a:off x="5519" y="3140"/>
              <a:ext cx="0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7" name="Freeform 37"/>
            <p:cNvSpPr>
              <a:spLocks/>
            </p:cNvSpPr>
            <p:nvPr/>
          </p:nvSpPr>
          <p:spPr bwMode="auto">
            <a:xfrm>
              <a:off x="1376" y="1572"/>
              <a:ext cx="57" cy="46"/>
            </a:xfrm>
            <a:custGeom>
              <a:avLst/>
              <a:gdLst>
                <a:gd name="T0" fmla="*/ 11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1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1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8" name="Freeform 38"/>
            <p:cNvSpPr>
              <a:spLocks/>
            </p:cNvSpPr>
            <p:nvPr/>
          </p:nvSpPr>
          <p:spPr bwMode="auto">
            <a:xfrm>
              <a:off x="1502" y="1641"/>
              <a:ext cx="45" cy="46"/>
            </a:xfrm>
            <a:custGeom>
              <a:avLst/>
              <a:gdLst>
                <a:gd name="T0" fmla="*/ 11 w 45"/>
                <a:gd name="T1" fmla="*/ 0 h 46"/>
                <a:gd name="T2" fmla="*/ 45 w 45"/>
                <a:gd name="T3" fmla="*/ 23 h 46"/>
                <a:gd name="T4" fmla="*/ 34 w 45"/>
                <a:gd name="T5" fmla="*/ 46 h 46"/>
                <a:gd name="T6" fmla="*/ 0 w 45"/>
                <a:gd name="T7" fmla="*/ 23 h 46"/>
                <a:gd name="T8" fmla="*/ 11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11" y="0"/>
                  </a:moveTo>
                  <a:lnTo>
                    <a:pt x="45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49" name="Freeform 39"/>
            <p:cNvSpPr>
              <a:spLocks/>
            </p:cNvSpPr>
            <p:nvPr/>
          </p:nvSpPr>
          <p:spPr bwMode="auto">
            <a:xfrm>
              <a:off x="1616" y="1710"/>
              <a:ext cx="57" cy="45"/>
            </a:xfrm>
            <a:custGeom>
              <a:avLst/>
              <a:gdLst>
                <a:gd name="T0" fmla="*/ 12 w 57"/>
                <a:gd name="T1" fmla="*/ 0 h 45"/>
                <a:gd name="T2" fmla="*/ 57 w 57"/>
                <a:gd name="T3" fmla="*/ 23 h 45"/>
                <a:gd name="T4" fmla="*/ 46 w 57"/>
                <a:gd name="T5" fmla="*/ 45 h 45"/>
                <a:gd name="T6" fmla="*/ 0 w 57"/>
                <a:gd name="T7" fmla="*/ 23 h 45"/>
                <a:gd name="T8" fmla="*/ 12 w 5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5">
                  <a:moveTo>
                    <a:pt x="12" y="0"/>
                  </a:moveTo>
                  <a:lnTo>
                    <a:pt x="57" y="23"/>
                  </a:lnTo>
                  <a:lnTo>
                    <a:pt x="46" y="45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0" name="Freeform 40"/>
            <p:cNvSpPr>
              <a:spLocks/>
            </p:cNvSpPr>
            <p:nvPr/>
          </p:nvSpPr>
          <p:spPr bwMode="auto">
            <a:xfrm>
              <a:off x="1742" y="1778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23 h 46"/>
                <a:gd name="T4" fmla="*/ 34 w 46"/>
                <a:gd name="T5" fmla="*/ 46 h 46"/>
                <a:gd name="T6" fmla="*/ 0 w 46"/>
                <a:gd name="T7" fmla="*/ 23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1" name="Freeform 41"/>
            <p:cNvSpPr>
              <a:spLocks/>
            </p:cNvSpPr>
            <p:nvPr/>
          </p:nvSpPr>
          <p:spPr bwMode="auto">
            <a:xfrm>
              <a:off x="1856" y="1847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23 h 46"/>
                <a:gd name="T4" fmla="*/ 35 w 46"/>
                <a:gd name="T5" fmla="*/ 46 h 46"/>
                <a:gd name="T6" fmla="*/ 0 w 46"/>
                <a:gd name="T7" fmla="*/ 23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23"/>
                  </a:lnTo>
                  <a:lnTo>
                    <a:pt x="35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2" name="Rectangle 42"/>
            <p:cNvSpPr>
              <a:spLocks noChangeArrowheads="1"/>
            </p:cNvSpPr>
            <p:nvPr/>
          </p:nvSpPr>
          <p:spPr bwMode="auto">
            <a:xfrm>
              <a:off x="1891" y="1870"/>
              <a:ext cx="11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3" name="Rectangle 43"/>
            <p:cNvSpPr>
              <a:spLocks noChangeArrowheads="1"/>
            </p:cNvSpPr>
            <p:nvPr/>
          </p:nvSpPr>
          <p:spPr bwMode="auto">
            <a:xfrm>
              <a:off x="1994" y="1881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4" name="Freeform 44"/>
            <p:cNvSpPr>
              <a:spLocks/>
            </p:cNvSpPr>
            <p:nvPr/>
          </p:nvSpPr>
          <p:spPr bwMode="auto">
            <a:xfrm>
              <a:off x="2131" y="1893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5" name="Rectangle 45"/>
            <p:cNvSpPr>
              <a:spLocks noChangeArrowheads="1"/>
            </p:cNvSpPr>
            <p:nvPr/>
          </p:nvSpPr>
          <p:spPr bwMode="auto">
            <a:xfrm>
              <a:off x="2269" y="1916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6" name="Rectangle 46"/>
            <p:cNvSpPr>
              <a:spLocks noChangeArrowheads="1"/>
            </p:cNvSpPr>
            <p:nvPr/>
          </p:nvSpPr>
          <p:spPr bwMode="auto">
            <a:xfrm>
              <a:off x="2406" y="1927"/>
              <a:ext cx="11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7" name="Freeform 47"/>
            <p:cNvSpPr>
              <a:spLocks/>
            </p:cNvSpPr>
            <p:nvPr/>
          </p:nvSpPr>
          <p:spPr bwMode="auto">
            <a:xfrm>
              <a:off x="2417" y="1927"/>
              <a:ext cx="46" cy="34"/>
            </a:xfrm>
            <a:custGeom>
              <a:avLst/>
              <a:gdLst>
                <a:gd name="T0" fmla="*/ 12 w 46"/>
                <a:gd name="T1" fmla="*/ 0 h 34"/>
                <a:gd name="T2" fmla="*/ 46 w 46"/>
                <a:gd name="T3" fmla="*/ 12 h 34"/>
                <a:gd name="T4" fmla="*/ 35 w 46"/>
                <a:gd name="T5" fmla="*/ 34 h 34"/>
                <a:gd name="T6" fmla="*/ 0 w 46"/>
                <a:gd name="T7" fmla="*/ 23 h 34"/>
                <a:gd name="T8" fmla="*/ 12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12" y="0"/>
                  </a:moveTo>
                  <a:lnTo>
                    <a:pt x="46" y="12"/>
                  </a:lnTo>
                  <a:lnTo>
                    <a:pt x="35" y="34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8" name="Freeform 48"/>
            <p:cNvSpPr>
              <a:spLocks/>
            </p:cNvSpPr>
            <p:nvPr/>
          </p:nvSpPr>
          <p:spPr bwMode="auto">
            <a:xfrm>
              <a:off x="2532" y="1984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23 h 46"/>
                <a:gd name="T4" fmla="*/ 34 w 46"/>
                <a:gd name="T5" fmla="*/ 46 h 46"/>
                <a:gd name="T6" fmla="*/ 0 w 46"/>
                <a:gd name="T7" fmla="*/ 23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59" name="Freeform 49"/>
            <p:cNvSpPr>
              <a:spLocks/>
            </p:cNvSpPr>
            <p:nvPr/>
          </p:nvSpPr>
          <p:spPr bwMode="auto">
            <a:xfrm>
              <a:off x="2646" y="2053"/>
              <a:ext cx="57" cy="46"/>
            </a:xfrm>
            <a:custGeom>
              <a:avLst/>
              <a:gdLst>
                <a:gd name="T0" fmla="*/ 12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2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2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0" name="Freeform 50"/>
            <p:cNvSpPr>
              <a:spLocks/>
            </p:cNvSpPr>
            <p:nvPr/>
          </p:nvSpPr>
          <p:spPr bwMode="auto">
            <a:xfrm>
              <a:off x="2772" y="2110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23 h 46"/>
                <a:gd name="T4" fmla="*/ 34 w 46"/>
                <a:gd name="T5" fmla="*/ 46 h 46"/>
                <a:gd name="T6" fmla="*/ 0 w 46"/>
                <a:gd name="T7" fmla="*/ 23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1" name="Freeform 51"/>
            <p:cNvSpPr>
              <a:spLocks/>
            </p:cNvSpPr>
            <p:nvPr/>
          </p:nvSpPr>
          <p:spPr bwMode="auto">
            <a:xfrm>
              <a:off x="2887" y="2179"/>
              <a:ext cx="57" cy="46"/>
            </a:xfrm>
            <a:custGeom>
              <a:avLst/>
              <a:gdLst>
                <a:gd name="T0" fmla="*/ 11 w 57"/>
                <a:gd name="T1" fmla="*/ 0 h 46"/>
                <a:gd name="T2" fmla="*/ 57 w 57"/>
                <a:gd name="T3" fmla="*/ 23 h 46"/>
                <a:gd name="T4" fmla="*/ 45 w 57"/>
                <a:gd name="T5" fmla="*/ 46 h 46"/>
                <a:gd name="T6" fmla="*/ 0 w 57"/>
                <a:gd name="T7" fmla="*/ 23 h 46"/>
                <a:gd name="T8" fmla="*/ 11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1" y="0"/>
                  </a:moveTo>
                  <a:lnTo>
                    <a:pt x="57" y="23"/>
                  </a:lnTo>
                  <a:lnTo>
                    <a:pt x="45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2" name="Rectangle 52"/>
            <p:cNvSpPr>
              <a:spLocks noChangeArrowheads="1"/>
            </p:cNvSpPr>
            <p:nvPr/>
          </p:nvSpPr>
          <p:spPr bwMode="auto">
            <a:xfrm>
              <a:off x="3024" y="2213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3" name="Rectangle 53"/>
            <p:cNvSpPr>
              <a:spLocks noChangeArrowheads="1"/>
            </p:cNvSpPr>
            <p:nvPr/>
          </p:nvSpPr>
          <p:spPr bwMode="auto">
            <a:xfrm>
              <a:off x="3161" y="2225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4" name="Rectangle 54"/>
            <p:cNvSpPr>
              <a:spLocks noChangeArrowheads="1"/>
            </p:cNvSpPr>
            <p:nvPr/>
          </p:nvSpPr>
          <p:spPr bwMode="auto">
            <a:xfrm>
              <a:off x="3299" y="2236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5" name="Rectangle 55"/>
            <p:cNvSpPr>
              <a:spLocks noChangeArrowheads="1"/>
            </p:cNvSpPr>
            <p:nvPr/>
          </p:nvSpPr>
          <p:spPr bwMode="auto">
            <a:xfrm>
              <a:off x="3436" y="2248"/>
              <a:ext cx="11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6" name="Rectangle 56"/>
            <p:cNvSpPr>
              <a:spLocks noChangeArrowheads="1"/>
            </p:cNvSpPr>
            <p:nvPr/>
          </p:nvSpPr>
          <p:spPr bwMode="auto">
            <a:xfrm>
              <a:off x="3447" y="2248"/>
              <a:ext cx="35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7" name="Rectangle 57"/>
            <p:cNvSpPr>
              <a:spLocks noChangeArrowheads="1"/>
            </p:cNvSpPr>
            <p:nvPr/>
          </p:nvSpPr>
          <p:spPr bwMode="auto">
            <a:xfrm>
              <a:off x="3573" y="2270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8" name="Rectangle 58"/>
            <p:cNvSpPr>
              <a:spLocks noChangeArrowheads="1"/>
            </p:cNvSpPr>
            <p:nvPr/>
          </p:nvSpPr>
          <p:spPr bwMode="auto">
            <a:xfrm>
              <a:off x="3711" y="2293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69" name="Freeform 59"/>
            <p:cNvSpPr>
              <a:spLocks/>
            </p:cNvSpPr>
            <p:nvPr/>
          </p:nvSpPr>
          <p:spPr bwMode="auto">
            <a:xfrm>
              <a:off x="3848" y="2305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0" name="Rectangle 60"/>
            <p:cNvSpPr>
              <a:spLocks noChangeArrowheads="1"/>
            </p:cNvSpPr>
            <p:nvPr/>
          </p:nvSpPr>
          <p:spPr bwMode="auto">
            <a:xfrm>
              <a:off x="3985" y="2328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1" name="Rectangle 61"/>
            <p:cNvSpPr>
              <a:spLocks noChangeArrowheads="1"/>
            </p:cNvSpPr>
            <p:nvPr/>
          </p:nvSpPr>
          <p:spPr bwMode="auto">
            <a:xfrm>
              <a:off x="4123" y="2339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2" name="Rectangle 62"/>
            <p:cNvSpPr>
              <a:spLocks noChangeArrowheads="1"/>
            </p:cNvSpPr>
            <p:nvPr/>
          </p:nvSpPr>
          <p:spPr bwMode="auto">
            <a:xfrm>
              <a:off x="4260" y="2339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3" name="Rectangle 63"/>
            <p:cNvSpPr>
              <a:spLocks noChangeArrowheads="1"/>
            </p:cNvSpPr>
            <p:nvPr/>
          </p:nvSpPr>
          <p:spPr bwMode="auto">
            <a:xfrm>
              <a:off x="4397" y="2351"/>
              <a:ext cx="46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4" name="Rectangle 64"/>
            <p:cNvSpPr>
              <a:spLocks noChangeArrowheads="1"/>
            </p:cNvSpPr>
            <p:nvPr/>
          </p:nvSpPr>
          <p:spPr bwMode="auto">
            <a:xfrm>
              <a:off x="4535" y="2362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5" name="Freeform 65"/>
            <p:cNvSpPr>
              <a:spLocks/>
            </p:cNvSpPr>
            <p:nvPr/>
          </p:nvSpPr>
          <p:spPr bwMode="auto">
            <a:xfrm>
              <a:off x="4672" y="2373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6" name="Freeform 66"/>
            <p:cNvSpPr>
              <a:spLocks/>
            </p:cNvSpPr>
            <p:nvPr/>
          </p:nvSpPr>
          <p:spPr bwMode="auto">
            <a:xfrm>
              <a:off x="4809" y="2396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7" name="Freeform 67"/>
            <p:cNvSpPr>
              <a:spLocks/>
            </p:cNvSpPr>
            <p:nvPr/>
          </p:nvSpPr>
          <p:spPr bwMode="auto">
            <a:xfrm>
              <a:off x="4947" y="2419"/>
              <a:ext cx="45" cy="34"/>
            </a:xfrm>
            <a:custGeom>
              <a:avLst/>
              <a:gdLst>
                <a:gd name="T0" fmla="*/ 0 w 45"/>
                <a:gd name="T1" fmla="*/ 0 h 34"/>
                <a:gd name="T2" fmla="*/ 45 w 45"/>
                <a:gd name="T3" fmla="*/ 12 h 34"/>
                <a:gd name="T4" fmla="*/ 45 w 45"/>
                <a:gd name="T5" fmla="*/ 34 h 34"/>
                <a:gd name="T6" fmla="*/ 0 w 45"/>
                <a:gd name="T7" fmla="*/ 23 h 34"/>
                <a:gd name="T8" fmla="*/ 0 w 4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">
                  <a:moveTo>
                    <a:pt x="0" y="0"/>
                  </a:moveTo>
                  <a:lnTo>
                    <a:pt x="45" y="12"/>
                  </a:lnTo>
                  <a:lnTo>
                    <a:pt x="45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8" name="Freeform 68"/>
            <p:cNvSpPr>
              <a:spLocks/>
            </p:cNvSpPr>
            <p:nvPr/>
          </p:nvSpPr>
          <p:spPr bwMode="auto">
            <a:xfrm>
              <a:off x="5084" y="2453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79" name="Freeform 69"/>
            <p:cNvSpPr>
              <a:spLocks/>
            </p:cNvSpPr>
            <p:nvPr/>
          </p:nvSpPr>
          <p:spPr bwMode="auto">
            <a:xfrm>
              <a:off x="5221" y="2488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0" name="Freeform 70"/>
            <p:cNvSpPr>
              <a:spLocks/>
            </p:cNvSpPr>
            <p:nvPr/>
          </p:nvSpPr>
          <p:spPr bwMode="auto">
            <a:xfrm>
              <a:off x="5347" y="2511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1" name="Freeform 71"/>
            <p:cNvSpPr>
              <a:spLocks/>
            </p:cNvSpPr>
            <p:nvPr/>
          </p:nvSpPr>
          <p:spPr bwMode="auto">
            <a:xfrm>
              <a:off x="5485" y="2545"/>
              <a:ext cx="45" cy="34"/>
            </a:xfrm>
            <a:custGeom>
              <a:avLst/>
              <a:gdLst>
                <a:gd name="T0" fmla="*/ 11 w 45"/>
                <a:gd name="T1" fmla="*/ 0 h 34"/>
                <a:gd name="T2" fmla="*/ 45 w 45"/>
                <a:gd name="T3" fmla="*/ 11 h 34"/>
                <a:gd name="T4" fmla="*/ 34 w 45"/>
                <a:gd name="T5" fmla="*/ 34 h 34"/>
                <a:gd name="T6" fmla="*/ 0 w 45"/>
                <a:gd name="T7" fmla="*/ 23 h 34"/>
                <a:gd name="T8" fmla="*/ 11 w 4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">
                  <a:moveTo>
                    <a:pt x="11" y="0"/>
                  </a:moveTo>
                  <a:lnTo>
                    <a:pt x="45" y="11"/>
                  </a:lnTo>
                  <a:lnTo>
                    <a:pt x="34" y="34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2" name="Freeform 72"/>
            <p:cNvSpPr>
              <a:spLocks/>
            </p:cNvSpPr>
            <p:nvPr/>
          </p:nvSpPr>
          <p:spPr bwMode="auto">
            <a:xfrm>
              <a:off x="1376" y="2167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3" name="Freeform 73"/>
            <p:cNvSpPr>
              <a:spLocks/>
            </p:cNvSpPr>
            <p:nvPr/>
          </p:nvSpPr>
          <p:spPr bwMode="auto">
            <a:xfrm>
              <a:off x="1513" y="2190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4" name="Freeform 74"/>
            <p:cNvSpPr>
              <a:spLocks/>
            </p:cNvSpPr>
            <p:nvPr/>
          </p:nvSpPr>
          <p:spPr bwMode="auto">
            <a:xfrm>
              <a:off x="1650" y="2213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5" name="Freeform 75"/>
            <p:cNvSpPr>
              <a:spLocks/>
            </p:cNvSpPr>
            <p:nvPr/>
          </p:nvSpPr>
          <p:spPr bwMode="auto">
            <a:xfrm>
              <a:off x="1788" y="2236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2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2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6" name="Rectangle 76"/>
            <p:cNvSpPr>
              <a:spLocks noChangeArrowheads="1"/>
            </p:cNvSpPr>
            <p:nvPr/>
          </p:nvSpPr>
          <p:spPr bwMode="auto">
            <a:xfrm>
              <a:off x="1925" y="2270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7" name="Freeform 77"/>
            <p:cNvSpPr>
              <a:spLocks/>
            </p:cNvSpPr>
            <p:nvPr/>
          </p:nvSpPr>
          <p:spPr bwMode="auto">
            <a:xfrm>
              <a:off x="2062" y="2293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8" name="Freeform 78"/>
            <p:cNvSpPr>
              <a:spLocks/>
            </p:cNvSpPr>
            <p:nvPr/>
          </p:nvSpPr>
          <p:spPr bwMode="auto">
            <a:xfrm>
              <a:off x="2200" y="2316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89" name="Rectangle 79"/>
            <p:cNvSpPr>
              <a:spLocks noChangeArrowheads="1"/>
            </p:cNvSpPr>
            <p:nvPr/>
          </p:nvSpPr>
          <p:spPr bwMode="auto">
            <a:xfrm>
              <a:off x="2337" y="2351"/>
              <a:ext cx="46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0" name="Freeform 80"/>
            <p:cNvSpPr>
              <a:spLocks/>
            </p:cNvSpPr>
            <p:nvPr/>
          </p:nvSpPr>
          <p:spPr bwMode="auto">
            <a:xfrm>
              <a:off x="2475" y="2385"/>
              <a:ext cx="45" cy="46"/>
            </a:xfrm>
            <a:custGeom>
              <a:avLst/>
              <a:gdLst>
                <a:gd name="T0" fmla="*/ 11 w 45"/>
                <a:gd name="T1" fmla="*/ 0 h 46"/>
                <a:gd name="T2" fmla="*/ 45 w 45"/>
                <a:gd name="T3" fmla="*/ 23 h 46"/>
                <a:gd name="T4" fmla="*/ 34 w 45"/>
                <a:gd name="T5" fmla="*/ 46 h 46"/>
                <a:gd name="T6" fmla="*/ 0 w 45"/>
                <a:gd name="T7" fmla="*/ 23 h 46"/>
                <a:gd name="T8" fmla="*/ 11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11" y="0"/>
                  </a:moveTo>
                  <a:lnTo>
                    <a:pt x="45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1" name="Freeform 81"/>
            <p:cNvSpPr>
              <a:spLocks/>
            </p:cNvSpPr>
            <p:nvPr/>
          </p:nvSpPr>
          <p:spPr bwMode="auto">
            <a:xfrm>
              <a:off x="2600" y="2442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2" name="Freeform 82"/>
            <p:cNvSpPr>
              <a:spLocks/>
            </p:cNvSpPr>
            <p:nvPr/>
          </p:nvSpPr>
          <p:spPr bwMode="auto">
            <a:xfrm>
              <a:off x="2726" y="2488"/>
              <a:ext cx="58" cy="46"/>
            </a:xfrm>
            <a:custGeom>
              <a:avLst/>
              <a:gdLst>
                <a:gd name="T0" fmla="*/ 12 w 58"/>
                <a:gd name="T1" fmla="*/ 0 h 46"/>
                <a:gd name="T2" fmla="*/ 58 w 58"/>
                <a:gd name="T3" fmla="*/ 23 h 46"/>
                <a:gd name="T4" fmla="*/ 46 w 58"/>
                <a:gd name="T5" fmla="*/ 46 h 46"/>
                <a:gd name="T6" fmla="*/ 0 w 58"/>
                <a:gd name="T7" fmla="*/ 23 h 46"/>
                <a:gd name="T8" fmla="*/ 12 w 58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">
                  <a:moveTo>
                    <a:pt x="12" y="0"/>
                  </a:moveTo>
                  <a:lnTo>
                    <a:pt x="58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3" name="Freeform 83"/>
            <p:cNvSpPr>
              <a:spLocks/>
            </p:cNvSpPr>
            <p:nvPr/>
          </p:nvSpPr>
          <p:spPr bwMode="auto">
            <a:xfrm>
              <a:off x="2852" y="2545"/>
              <a:ext cx="57" cy="46"/>
            </a:xfrm>
            <a:custGeom>
              <a:avLst/>
              <a:gdLst>
                <a:gd name="T0" fmla="*/ 12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2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2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4" name="Freeform 84"/>
            <p:cNvSpPr>
              <a:spLocks/>
            </p:cNvSpPr>
            <p:nvPr/>
          </p:nvSpPr>
          <p:spPr bwMode="auto">
            <a:xfrm>
              <a:off x="2990" y="2579"/>
              <a:ext cx="45" cy="35"/>
            </a:xfrm>
            <a:custGeom>
              <a:avLst/>
              <a:gdLst>
                <a:gd name="T0" fmla="*/ 0 w 45"/>
                <a:gd name="T1" fmla="*/ 0 h 35"/>
                <a:gd name="T2" fmla="*/ 45 w 45"/>
                <a:gd name="T3" fmla="*/ 12 h 35"/>
                <a:gd name="T4" fmla="*/ 45 w 45"/>
                <a:gd name="T5" fmla="*/ 35 h 35"/>
                <a:gd name="T6" fmla="*/ 0 w 45"/>
                <a:gd name="T7" fmla="*/ 23 h 35"/>
                <a:gd name="T8" fmla="*/ 0 w 4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5">
                  <a:moveTo>
                    <a:pt x="0" y="0"/>
                  </a:moveTo>
                  <a:lnTo>
                    <a:pt x="45" y="12"/>
                  </a:lnTo>
                  <a:lnTo>
                    <a:pt x="45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5" name="Rectangle 85"/>
            <p:cNvSpPr>
              <a:spLocks noChangeArrowheads="1"/>
            </p:cNvSpPr>
            <p:nvPr/>
          </p:nvSpPr>
          <p:spPr bwMode="auto">
            <a:xfrm>
              <a:off x="3127" y="2591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6" name="Rectangle 86"/>
            <p:cNvSpPr>
              <a:spLocks noChangeArrowheads="1"/>
            </p:cNvSpPr>
            <p:nvPr/>
          </p:nvSpPr>
          <p:spPr bwMode="auto">
            <a:xfrm>
              <a:off x="3264" y="2602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7" name="Rectangle 87"/>
            <p:cNvSpPr>
              <a:spLocks noChangeArrowheads="1"/>
            </p:cNvSpPr>
            <p:nvPr/>
          </p:nvSpPr>
          <p:spPr bwMode="auto">
            <a:xfrm>
              <a:off x="3402" y="2614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8" name="Freeform 88"/>
            <p:cNvSpPr>
              <a:spLocks/>
            </p:cNvSpPr>
            <p:nvPr/>
          </p:nvSpPr>
          <p:spPr bwMode="auto">
            <a:xfrm>
              <a:off x="3539" y="2625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2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2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299" name="Rectangle 89"/>
            <p:cNvSpPr>
              <a:spLocks noChangeArrowheads="1"/>
            </p:cNvSpPr>
            <p:nvPr/>
          </p:nvSpPr>
          <p:spPr bwMode="auto">
            <a:xfrm>
              <a:off x="3676" y="2659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0" name="Rectangle 90"/>
            <p:cNvSpPr>
              <a:spLocks noChangeArrowheads="1"/>
            </p:cNvSpPr>
            <p:nvPr/>
          </p:nvSpPr>
          <p:spPr bwMode="auto">
            <a:xfrm>
              <a:off x="3814" y="2682"/>
              <a:ext cx="4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1" name="Rectangle 91"/>
            <p:cNvSpPr>
              <a:spLocks noChangeArrowheads="1"/>
            </p:cNvSpPr>
            <p:nvPr/>
          </p:nvSpPr>
          <p:spPr bwMode="auto">
            <a:xfrm>
              <a:off x="3951" y="2705"/>
              <a:ext cx="11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2" name="Rectangle 92"/>
            <p:cNvSpPr>
              <a:spLocks noChangeArrowheads="1"/>
            </p:cNvSpPr>
            <p:nvPr/>
          </p:nvSpPr>
          <p:spPr bwMode="auto">
            <a:xfrm>
              <a:off x="3962" y="2705"/>
              <a:ext cx="35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3" name="Freeform 93"/>
            <p:cNvSpPr>
              <a:spLocks/>
            </p:cNvSpPr>
            <p:nvPr/>
          </p:nvSpPr>
          <p:spPr bwMode="auto">
            <a:xfrm>
              <a:off x="4088" y="2717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4" name="Freeform 94"/>
            <p:cNvSpPr>
              <a:spLocks/>
            </p:cNvSpPr>
            <p:nvPr/>
          </p:nvSpPr>
          <p:spPr bwMode="auto">
            <a:xfrm>
              <a:off x="4226" y="2740"/>
              <a:ext cx="45" cy="34"/>
            </a:xfrm>
            <a:custGeom>
              <a:avLst/>
              <a:gdLst>
                <a:gd name="T0" fmla="*/ 0 w 45"/>
                <a:gd name="T1" fmla="*/ 0 h 34"/>
                <a:gd name="T2" fmla="*/ 45 w 45"/>
                <a:gd name="T3" fmla="*/ 11 h 34"/>
                <a:gd name="T4" fmla="*/ 45 w 45"/>
                <a:gd name="T5" fmla="*/ 34 h 34"/>
                <a:gd name="T6" fmla="*/ 0 w 45"/>
                <a:gd name="T7" fmla="*/ 22 h 34"/>
                <a:gd name="T8" fmla="*/ 0 w 4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">
                  <a:moveTo>
                    <a:pt x="0" y="0"/>
                  </a:moveTo>
                  <a:lnTo>
                    <a:pt x="45" y="11"/>
                  </a:lnTo>
                  <a:lnTo>
                    <a:pt x="45" y="34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5" name="Rectangle 95"/>
            <p:cNvSpPr>
              <a:spLocks noChangeArrowheads="1"/>
            </p:cNvSpPr>
            <p:nvPr/>
          </p:nvSpPr>
          <p:spPr bwMode="auto">
            <a:xfrm>
              <a:off x="4363" y="2762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6" name="Freeform 96"/>
            <p:cNvSpPr>
              <a:spLocks/>
            </p:cNvSpPr>
            <p:nvPr/>
          </p:nvSpPr>
          <p:spPr bwMode="auto">
            <a:xfrm>
              <a:off x="4500" y="2774"/>
              <a:ext cx="58" cy="46"/>
            </a:xfrm>
            <a:custGeom>
              <a:avLst/>
              <a:gdLst>
                <a:gd name="T0" fmla="*/ 12 w 58"/>
                <a:gd name="T1" fmla="*/ 0 h 46"/>
                <a:gd name="T2" fmla="*/ 58 w 58"/>
                <a:gd name="T3" fmla="*/ 23 h 46"/>
                <a:gd name="T4" fmla="*/ 46 w 58"/>
                <a:gd name="T5" fmla="*/ 46 h 46"/>
                <a:gd name="T6" fmla="*/ 0 w 58"/>
                <a:gd name="T7" fmla="*/ 23 h 46"/>
                <a:gd name="T8" fmla="*/ 12 w 58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">
                  <a:moveTo>
                    <a:pt x="12" y="0"/>
                  </a:moveTo>
                  <a:lnTo>
                    <a:pt x="58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7" name="Freeform 97"/>
            <p:cNvSpPr>
              <a:spLocks/>
            </p:cNvSpPr>
            <p:nvPr/>
          </p:nvSpPr>
          <p:spPr bwMode="auto">
            <a:xfrm>
              <a:off x="4626" y="2820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3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8" name="Freeform 98"/>
            <p:cNvSpPr>
              <a:spLocks/>
            </p:cNvSpPr>
            <p:nvPr/>
          </p:nvSpPr>
          <p:spPr bwMode="auto">
            <a:xfrm>
              <a:off x="4764" y="2865"/>
              <a:ext cx="45" cy="35"/>
            </a:xfrm>
            <a:custGeom>
              <a:avLst/>
              <a:gdLst>
                <a:gd name="T0" fmla="*/ 0 w 45"/>
                <a:gd name="T1" fmla="*/ 0 h 35"/>
                <a:gd name="T2" fmla="*/ 45 w 45"/>
                <a:gd name="T3" fmla="*/ 12 h 35"/>
                <a:gd name="T4" fmla="*/ 45 w 45"/>
                <a:gd name="T5" fmla="*/ 35 h 35"/>
                <a:gd name="T6" fmla="*/ 0 w 45"/>
                <a:gd name="T7" fmla="*/ 23 h 35"/>
                <a:gd name="T8" fmla="*/ 0 w 4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5">
                  <a:moveTo>
                    <a:pt x="0" y="0"/>
                  </a:moveTo>
                  <a:lnTo>
                    <a:pt x="45" y="12"/>
                  </a:lnTo>
                  <a:lnTo>
                    <a:pt x="45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09" name="Freeform 99"/>
            <p:cNvSpPr>
              <a:spLocks/>
            </p:cNvSpPr>
            <p:nvPr/>
          </p:nvSpPr>
          <p:spPr bwMode="auto">
            <a:xfrm>
              <a:off x="4889" y="2911"/>
              <a:ext cx="46" cy="35"/>
            </a:xfrm>
            <a:custGeom>
              <a:avLst/>
              <a:gdLst>
                <a:gd name="T0" fmla="*/ 0 w 46"/>
                <a:gd name="T1" fmla="*/ 0 h 35"/>
                <a:gd name="T2" fmla="*/ 46 w 46"/>
                <a:gd name="T3" fmla="*/ 12 h 35"/>
                <a:gd name="T4" fmla="*/ 46 w 46"/>
                <a:gd name="T5" fmla="*/ 35 h 35"/>
                <a:gd name="T6" fmla="*/ 0 w 46"/>
                <a:gd name="T7" fmla="*/ 23 h 35"/>
                <a:gd name="T8" fmla="*/ 0 w 4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46" y="12"/>
                  </a:lnTo>
                  <a:lnTo>
                    <a:pt x="46" y="35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0" name="Rectangle 100"/>
            <p:cNvSpPr>
              <a:spLocks noChangeArrowheads="1"/>
            </p:cNvSpPr>
            <p:nvPr/>
          </p:nvSpPr>
          <p:spPr bwMode="auto">
            <a:xfrm>
              <a:off x="5027" y="2946"/>
              <a:ext cx="46" cy="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1" name="Rectangle 101"/>
            <p:cNvSpPr>
              <a:spLocks noChangeArrowheads="1"/>
            </p:cNvSpPr>
            <p:nvPr/>
          </p:nvSpPr>
          <p:spPr bwMode="auto">
            <a:xfrm>
              <a:off x="5164" y="2934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2" name="Rectangle 102"/>
            <p:cNvSpPr>
              <a:spLocks noChangeArrowheads="1"/>
            </p:cNvSpPr>
            <p:nvPr/>
          </p:nvSpPr>
          <p:spPr bwMode="auto">
            <a:xfrm>
              <a:off x="5301" y="2934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3" name="Rectangle 103"/>
            <p:cNvSpPr>
              <a:spLocks noChangeArrowheads="1"/>
            </p:cNvSpPr>
            <p:nvPr/>
          </p:nvSpPr>
          <p:spPr bwMode="auto">
            <a:xfrm>
              <a:off x="5439" y="2923"/>
              <a:ext cx="46" cy="2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4" name="Freeform 104"/>
            <p:cNvSpPr>
              <a:spLocks/>
            </p:cNvSpPr>
            <p:nvPr/>
          </p:nvSpPr>
          <p:spPr bwMode="auto">
            <a:xfrm>
              <a:off x="1376" y="1206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35 h 46"/>
                <a:gd name="T4" fmla="*/ 34 w 46"/>
                <a:gd name="T5" fmla="*/ 46 h 46"/>
                <a:gd name="T6" fmla="*/ 0 w 46"/>
                <a:gd name="T7" fmla="*/ 12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35"/>
                  </a:lnTo>
                  <a:lnTo>
                    <a:pt x="34" y="46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5" name="Freeform 105"/>
            <p:cNvSpPr>
              <a:spLocks/>
            </p:cNvSpPr>
            <p:nvPr/>
          </p:nvSpPr>
          <p:spPr bwMode="auto">
            <a:xfrm>
              <a:off x="1479" y="1309"/>
              <a:ext cx="34" cy="35"/>
            </a:xfrm>
            <a:custGeom>
              <a:avLst/>
              <a:gdLst>
                <a:gd name="T0" fmla="*/ 11 w 34"/>
                <a:gd name="T1" fmla="*/ 0 h 35"/>
                <a:gd name="T2" fmla="*/ 34 w 34"/>
                <a:gd name="T3" fmla="*/ 23 h 35"/>
                <a:gd name="T4" fmla="*/ 23 w 34"/>
                <a:gd name="T5" fmla="*/ 35 h 35"/>
                <a:gd name="T6" fmla="*/ 0 w 34"/>
                <a:gd name="T7" fmla="*/ 12 h 35"/>
                <a:gd name="T8" fmla="*/ 11 w 3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11" y="0"/>
                  </a:moveTo>
                  <a:lnTo>
                    <a:pt x="34" y="23"/>
                  </a:lnTo>
                  <a:lnTo>
                    <a:pt x="23" y="35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6" name="Freeform 106"/>
            <p:cNvSpPr>
              <a:spLocks/>
            </p:cNvSpPr>
            <p:nvPr/>
          </p:nvSpPr>
          <p:spPr bwMode="auto">
            <a:xfrm>
              <a:off x="1570" y="1401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34 h 46"/>
                <a:gd name="T4" fmla="*/ 35 w 46"/>
                <a:gd name="T5" fmla="*/ 46 h 46"/>
                <a:gd name="T6" fmla="*/ 0 w 46"/>
                <a:gd name="T7" fmla="*/ 11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34"/>
                  </a:lnTo>
                  <a:lnTo>
                    <a:pt x="35" y="46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7" name="Freeform 107"/>
            <p:cNvSpPr>
              <a:spLocks/>
            </p:cNvSpPr>
            <p:nvPr/>
          </p:nvSpPr>
          <p:spPr bwMode="auto">
            <a:xfrm>
              <a:off x="1673" y="1504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34 h 46"/>
                <a:gd name="T4" fmla="*/ 35 w 46"/>
                <a:gd name="T5" fmla="*/ 46 h 46"/>
                <a:gd name="T6" fmla="*/ 0 w 46"/>
                <a:gd name="T7" fmla="*/ 11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34"/>
                  </a:lnTo>
                  <a:lnTo>
                    <a:pt x="35" y="46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8" name="Freeform 108"/>
            <p:cNvSpPr>
              <a:spLocks/>
            </p:cNvSpPr>
            <p:nvPr/>
          </p:nvSpPr>
          <p:spPr bwMode="auto">
            <a:xfrm>
              <a:off x="1765" y="1595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35 h 46"/>
                <a:gd name="T4" fmla="*/ 34 w 46"/>
                <a:gd name="T5" fmla="*/ 46 h 46"/>
                <a:gd name="T6" fmla="*/ 0 w 46"/>
                <a:gd name="T7" fmla="*/ 12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35"/>
                  </a:lnTo>
                  <a:lnTo>
                    <a:pt x="34" y="46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19" name="Freeform 109"/>
            <p:cNvSpPr>
              <a:spLocks/>
            </p:cNvSpPr>
            <p:nvPr/>
          </p:nvSpPr>
          <p:spPr bwMode="auto">
            <a:xfrm>
              <a:off x="1868" y="1698"/>
              <a:ext cx="34" cy="35"/>
            </a:xfrm>
            <a:custGeom>
              <a:avLst/>
              <a:gdLst>
                <a:gd name="T0" fmla="*/ 11 w 34"/>
                <a:gd name="T1" fmla="*/ 0 h 35"/>
                <a:gd name="T2" fmla="*/ 34 w 34"/>
                <a:gd name="T3" fmla="*/ 23 h 35"/>
                <a:gd name="T4" fmla="*/ 23 w 34"/>
                <a:gd name="T5" fmla="*/ 35 h 35"/>
                <a:gd name="T6" fmla="*/ 0 w 34"/>
                <a:gd name="T7" fmla="*/ 12 h 35"/>
                <a:gd name="T8" fmla="*/ 11 w 3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11" y="0"/>
                  </a:moveTo>
                  <a:lnTo>
                    <a:pt x="34" y="23"/>
                  </a:lnTo>
                  <a:lnTo>
                    <a:pt x="23" y="35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0" name="Rectangle 110"/>
            <p:cNvSpPr>
              <a:spLocks noChangeArrowheads="1"/>
            </p:cNvSpPr>
            <p:nvPr/>
          </p:nvSpPr>
          <p:spPr bwMode="auto">
            <a:xfrm>
              <a:off x="1891" y="1721"/>
              <a:ext cx="11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1" name="Rectangle 111"/>
            <p:cNvSpPr>
              <a:spLocks noChangeArrowheads="1"/>
            </p:cNvSpPr>
            <p:nvPr/>
          </p:nvSpPr>
          <p:spPr bwMode="auto">
            <a:xfrm>
              <a:off x="1994" y="1733"/>
              <a:ext cx="46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2" name="Freeform 112"/>
            <p:cNvSpPr>
              <a:spLocks/>
            </p:cNvSpPr>
            <p:nvPr/>
          </p:nvSpPr>
          <p:spPr bwMode="auto">
            <a:xfrm>
              <a:off x="2131" y="1733"/>
              <a:ext cx="46" cy="34"/>
            </a:xfrm>
            <a:custGeom>
              <a:avLst/>
              <a:gdLst>
                <a:gd name="T0" fmla="*/ 0 w 46"/>
                <a:gd name="T1" fmla="*/ 0 h 34"/>
                <a:gd name="T2" fmla="*/ 46 w 46"/>
                <a:gd name="T3" fmla="*/ 11 h 34"/>
                <a:gd name="T4" fmla="*/ 46 w 46"/>
                <a:gd name="T5" fmla="*/ 34 h 34"/>
                <a:gd name="T6" fmla="*/ 0 w 46"/>
                <a:gd name="T7" fmla="*/ 22 h 34"/>
                <a:gd name="T8" fmla="*/ 0 w 4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4">
                  <a:moveTo>
                    <a:pt x="0" y="0"/>
                  </a:moveTo>
                  <a:lnTo>
                    <a:pt x="46" y="11"/>
                  </a:lnTo>
                  <a:lnTo>
                    <a:pt x="46" y="34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3" name="Rectangle 113"/>
            <p:cNvSpPr>
              <a:spLocks noChangeArrowheads="1"/>
            </p:cNvSpPr>
            <p:nvPr/>
          </p:nvSpPr>
          <p:spPr bwMode="auto">
            <a:xfrm>
              <a:off x="2269" y="1744"/>
              <a:ext cx="45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4" name="Rectangle 114"/>
            <p:cNvSpPr>
              <a:spLocks noChangeArrowheads="1"/>
            </p:cNvSpPr>
            <p:nvPr/>
          </p:nvSpPr>
          <p:spPr bwMode="auto">
            <a:xfrm>
              <a:off x="2406" y="1755"/>
              <a:ext cx="11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5" name="Freeform 115"/>
            <p:cNvSpPr>
              <a:spLocks/>
            </p:cNvSpPr>
            <p:nvPr/>
          </p:nvSpPr>
          <p:spPr bwMode="auto">
            <a:xfrm>
              <a:off x="2417" y="1755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23 h 46"/>
                <a:gd name="T4" fmla="*/ 35 w 46"/>
                <a:gd name="T5" fmla="*/ 46 h 46"/>
                <a:gd name="T6" fmla="*/ 0 w 46"/>
                <a:gd name="T7" fmla="*/ 23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23"/>
                  </a:lnTo>
                  <a:lnTo>
                    <a:pt x="35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6" name="Freeform 116"/>
            <p:cNvSpPr>
              <a:spLocks/>
            </p:cNvSpPr>
            <p:nvPr/>
          </p:nvSpPr>
          <p:spPr bwMode="auto">
            <a:xfrm>
              <a:off x="2532" y="1824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23 h 46"/>
                <a:gd name="T4" fmla="*/ 34 w 46"/>
                <a:gd name="T5" fmla="*/ 46 h 46"/>
                <a:gd name="T6" fmla="*/ 0 w 46"/>
                <a:gd name="T7" fmla="*/ 23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7" name="Freeform 117"/>
            <p:cNvSpPr>
              <a:spLocks/>
            </p:cNvSpPr>
            <p:nvPr/>
          </p:nvSpPr>
          <p:spPr bwMode="auto">
            <a:xfrm>
              <a:off x="2646" y="1893"/>
              <a:ext cx="57" cy="46"/>
            </a:xfrm>
            <a:custGeom>
              <a:avLst/>
              <a:gdLst>
                <a:gd name="T0" fmla="*/ 12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2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2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8" name="Freeform 118"/>
            <p:cNvSpPr>
              <a:spLocks/>
            </p:cNvSpPr>
            <p:nvPr/>
          </p:nvSpPr>
          <p:spPr bwMode="auto">
            <a:xfrm>
              <a:off x="2772" y="1961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23 h 46"/>
                <a:gd name="T4" fmla="*/ 34 w 46"/>
                <a:gd name="T5" fmla="*/ 46 h 46"/>
                <a:gd name="T6" fmla="*/ 0 w 46"/>
                <a:gd name="T7" fmla="*/ 23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29" name="Freeform 119"/>
            <p:cNvSpPr>
              <a:spLocks/>
            </p:cNvSpPr>
            <p:nvPr/>
          </p:nvSpPr>
          <p:spPr bwMode="auto">
            <a:xfrm>
              <a:off x="2887" y="2030"/>
              <a:ext cx="57" cy="46"/>
            </a:xfrm>
            <a:custGeom>
              <a:avLst/>
              <a:gdLst>
                <a:gd name="T0" fmla="*/ 11 w 57"/>
                <a:gd name="T1" fmla="*/ 0 h 46"/>
                <a:gd name="T2" fmla="*/ 57 w 57"/>
                <a:gd name="T3" fmla="*/ 23 h 46"/>
                <a:gd name="T4" fmla="*/ 45 w 57"/>
                <a:gd name="T5" fmla="*/ 46 h 46"/>
                <a:gd name="T6" fmla="*/ 0 w 57"/>
                <a:gd name="T7" fmla="*/ 23 h 46"/>
                <a:gd name="T8" fmla="*/ 11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1" y="0"/>
                  </a:moveTo>
                  <a:lnTo>
                    <a:pt x="57" y="23"/>
                  </a:lnTo>
                  <a:lnTo>
                    <a:pt x="45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0" name="Freeform 120"/>
            <p:cNvSpPr>
              <a:spLocks/>
            </p:cNvSpPr>
            <p:nvPr/>
          </p:nvSpPr>
          <p:spPr bwMode="auto">
            <a:xfrm>
              <a:off x="1376" y="1561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34 h 46"/>
                <a:gd name="T4" fmla="*/ 34 w 46"/>
                <a:gd name="T5" fmla="*/ 46 h 46"/>
                <a:gd name="T6" fmla="*/ 0 w 46"/>
                <a:gd name="T7" fmla="*/ 11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34"/>
                  </a:lnTo>
                  <a:lnTo>
                    <a:pt x="34" y="46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1" name="Freeform 121"/>
            <p:cNvSpPr>
              <a:spLocks/>
            </p:cNvSpPr>
            <p:nvPr/>
          </p:nvSpPr>
          <p:spPr bwMode="auto">
            <a:xfrm>
              <a:off x="1456" y="1664"/>
              <a:ext cx="46" cy="46"/>
            </a:xfrm>
            <a:custGeom>
              <a:avLst/>
              <a:gdLst>
                <a:gd name="T0" fmla="*/ 23 w 46"/>
                <a:gd name="T1" fmla="*/ 0 h 46"/>
                <a:gd name="T2" fmla="*/ 46 w 46"/>
                <a:gd name="T3" fmla="*/ 34 h 46"/>
                <a:gd name="T4" fmla="*/ 23 w 46"/>
                <a:gd name="T5" fmla="*/ 46 h 46"/>
                <a:gd name="T6" fmla="*/ 0 w 46"/>
                <a:gd name="T7" fmla="*/ 11 h 46"/>
                <a:gd name="T8" fmla="*/ 23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lnTo>
                    <a:pt x="46" y="34"/>
                  </a:lnTo>
                  <a:lnTo>
                    <a:pt x="23" y="46"/>
                  </a:lnTo>
                  <a:lnTo>
                    <a:pt x="0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2" name="Freeform 122"/>
            <p:cNvSpPr>
              <a:spLocks/>
            </p:cNvSpPr>
            <p:nvPr/>
          </p:nvSpPr>
          <p:spPr bwMode="auto">
            <a:xfrm>
              <a:off x="1547" y="1767"/>
              <a:ext cx="46" cy="57"/>
            </a:xfrm>
            <a:custGeom>
              <a:avLst/>
              <a:gdLst>
                <a:gd name="T0" fmla="*/ 23 w 46"/>
                <a:gd name="T1" fmla="*/ 0 h 57"/>
                <a:gd name="T2" fmla="*/ 46 w 46"/>
                <a:gd name="T3" fmla="*/ 46 h 57"/>
                <a:gd name="T4" fmla="*/ 23 w 46"/>
                <a:gd name="T5" fmla="*/ 57 h 57"/>
                <a:gd name="T6" fmla="*/ 0 w 46"/>
                <a:gd name="T7" fmla="*/ 11 h 57"/>
                <a:gd name="T8" fmla="*/ 23 w 46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7">
                  <a:moveTo>
                    <a:pt x="23" y="0"/>
                  </a:moveTo>
                  <a:lnTo>
                    <a:pt x="46" y="46"/>
                  </a:lnTo>
                  <a:lnTo>
                    <a:pt x="23" y="57"/>
                  </a:lnTo>
                  <a:lnTo>
                    <a:pt x="0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3" name="Freeform 123"/>
            <p:cNvSpPr>
              <a:spLocks/>
            </p:cNvSpPr>
            <p:nvPr/>
          </p:nvSpPr>
          <p:spPr bwMode="auto">
            <a:xfrm>
              <a:off x="1639" y="1881"/>
              <a:ext cx="46" cy="46"/>
            </a:xfrm>
            <a:custGeom>
              <a:avLst/>
              <a:gdLst>
                <a:gd name="T0" fmla="*/ 11 w 46"/>
                <a:gd name="T1" fmla="*/ 0 h 46"/>
                <a:gd name="T2" fmla="*/ 46 w 46"/>
                <a:gd name="T3" fmla="*/ 35 h 46"/>
                <a:gd name="T4" fmla="*/ 34 w 46"/>
                <a:gd name="T5" fmla="*/ 46 h 46"/>
                <a:gd name="T6" fmla="*/ 0 w 46"/>
                <a:gd name="T7" fmla="*/ 12 h 46"/>
                <a:gd name="T8" fmla="*/ 11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1" y="0"/>
                  </a:moveTo>
                  <a:lnTo>
                    <a:pt x="46" y="35"/>
                  </a:lnTo>
                  <a:lnTo>
                    <a:pt x="34" y="46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4" name="Freeform 124"/>
            <p:cNvSpPr>
              <a:spLocks/>
            </p:cNvSpPr>
            <p:nvPr/>
          </p:nvSpPr>
          <p:spPr bwMode="auto">
            <a:xfrm>
              <a:off x="1731" y="1984"/>
              <a:ext cx="45" cy="46"/>
            </a:xfrm>
            <a:custGeom>
              <a:avLst/>
              <a:gdLst>
                <a:gd name="T0" fmla="*/ 11 w 45"/>
                <a:gd name="T1" fmla="*/ 0 h 46"/>
                <a:gd name="T2" fmla="*/ 45 w 45"/>
                <a:gd name="T3" fmla="*/ 35 h 46"/>
                <a:gd name="T4" fmla="*/ 34 w 45"/>
                <a:gd name="T5" fmla="*/ 46 h 46"/>
                <a:gd name="T6" fmla="*/ 0 w 45"/>
                <a:gd name="T7" fmla="*/ 12 h 46"/>
                <a:gd name="T8" fmla="*/ 11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11" y="0"/>
                  </a:moveTo>
                  <a:lnTo>
                    <a:pt x="45" y="35"/>
                  </a:lnTo>
                  <a:lnTo>
                    <a:pt x="34" y="46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5" name="Freeform 125"/>
            <p:cNvSpPr>
              <a:spLocks/>
            </p:cNvSpPr>
            <p:nvPr/>
          </p:nvSpPr>
          <p:spPr bwMode="auto">
            <a:xfrm>
              <a:off x="1822" y="2087"/>
              <a:ext cx="46" cy="46"/>
            </a:xfrm>
            <a:custGeom>
              <a:avLst/>
              <a:gdLst>
                <a:gd name="T0" fmla="*/ 12 w 46"/>
                <a:gd name="T1" fmla="*/ 0 h 46"/>
                <a:gd name="T2" fmla="*/ 46 w 46"/>
                <a:gd name="T3" fmla="*/ 35 h 46"/>
                <a:gd name="T4" fmla="*/ 34 w 46"/>
                <a:gd name="T5" fmla="*/ 46 h 46"/>
                <a:gd name="T6" fmla="*/ 0 w 46"/>
                <a:gd name="T7" fmla="*/ 12 h 46"/>
                <a:gd name="T8" fmla="*/ 12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12" y="0"/>
                  </a:moveTo>
                  <a:lnTo>
                    <a:pt x="46" y="35"/>
                  </a:lnTo>
                  <a:lnTo>
                    <a:pt x="34" y="46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6" name="Rectangle 126"/>
            <p:cNvSpPr>
              <a:spLocks noChangeArrowheads="1"/>
            </p:cNvSpPr>
            <p:nvPr/>
          </p:nvSpPr>
          <p:spPr bwMode="auto">
            <a:xfrm>
              <a:off x="1925" y="2167"/>
              <a:ext cx="46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7" name="Rectangle 127"/>
            <p:cNvSpPr>
              <a:spLocks noChangeArrowheads="1"/>
            </p:cNvSpPr>
            <p:nvPr/>
          </p:nvSpPr>
          <p:spPr bwMode="auto">
            <a:xfrm>
              <a:off x="2062" y="2179"/>
              <a:ext cx="46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8" name="Rectangle 128"/>
            <p:cNvSpPr>
              <a:spLocks noChangeArrowheads="1"/>
            </p:cNvSpPr>
            <p:nvPr/>
          </p:nvSpPr>
          <p:spPr bwMode="auto">
            <a:xfrm>
              <a:off x="2200" y="2179"/>
              <a:ext cx="46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39" name="Rectangle 129"/>
            <p:cNvSpPr>
              <a:spLocks noChangeArrowheads="1"/>
            </p:cNvSpPr>
            <p:nvPr/>
          </p:nvSpPr>
          <p:spPr bwMode="auto">
            <a:xfrm>
              <a:off x="2337" y="2190"/>
              <a:ext cx="46" cy="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0" name="Freeform 130"/>
            <p:cNvSpPr>
              <a:spLocks/>
            </p:cNvSpPr>
            <p:nvPr/>
          </p:nvSpPr>
          <p:spPr bwMode="auto">
            <a:xfrm>
              <a:off x="2475" y="2213"/>
              <a:ext cx="45" cy="46"/>
            </a:xfrm>
            <a:custGeom>
              <a:avLst/>
              <a:gdLst>
                <a:gd name="T0" fmla="*/ 11 w 45"/>
                <a:gd name="T1" fmla="*/ 0 h 46"/>
                <a:gd name="T2" fmla="*/ 45 w 45"/>
                <a:gd name="T3" fmla="*/ 23 h 46"/>
                <a:gd name="T4" fmla="*/ 34 w 45"/>
                <a:gd name="T5" fmla="*/ 46 h 46"/>
                <a:gd name="T6" fmla="*/ 0 w 45"/>
                <a:gd name="T7" fmla="*/ 23 h 46"/>
                <a:gd name="T8" fmla="*/ 11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11" y="0"/>
                  </a:moveTo>
                  <a:lnTo>
                    <a:pt x="45" y="23"/>
                  </a:lnTo>
                  <a:lnTo>
                    <a:pt x="34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1" name="Freeform 131"/>
            <p:cNvSpPr>
              <a:spLocks/>
            </p:cNvSpPr>
            <p:nvPr/>
          </p:nvSpPr>
          <p:spPr bwMode="auto">
            <a:xfrm>
              <a:off x="2589" y="2282"/>
              <a:ext cx="57" cy="46"/>
            </a:xfrm>
            <a:custGeom>
              <a:avLst/>
              <a:gdLst>
                <a:gd name="T0" fmla="*/ 11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1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1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2" name="Freeform 132"/>
            <p:cNvSpPr>
              <a:spLocks/>
            </p:cNvSpPr>
            <p:nvPr/>
          </p:nvSpPr>
          <p:spPr bwMode="auto">
            <a:xfrm>
              <a:off x="2715" y="2339"/>
              <a:ext cx="57" cy="46"/>
            </a:xfrm>
            <a:custGeom>
              <a:avLst/>
              <a:gdLst>
                <a:gd name="T0" fmla="*/ 11 w 57"/>
                <a:gd name="T1" fmla="*/ 0 h 46"/>
                <a:gd name="T2" fmla="*/ 57 w 57"/>
                <a:gd name="T3" fmla="*/ 23 h 46"/>
                <a:gd name="T4" fmla="*/ 46 w 57"/>
                <a:gd name="T5" fmla="*/ 46 h 46"/>
                <a:gd name="T6" fmla="*/ 0 w 57"/>
                <a:gd name="T7" fmla="*/ 23 h 46"/>
                <a:gd name="T8" fmla="*/ 11 w 5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6">
                  <a:moveTo>
                    <a:pt x="11" y="0"/>
                  </a:moveTo>
                  <a:lnTo>
                    <a:pt x="57" y="23"/>
                  </a:lnTo>
                  <a:lnTo>
                    <a:pt x="46" y="46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3" name="Freeform 133"/>
            <p:cNvSpPr>
              <a:spLocks/>
            </p:cNvSpPr>
            <p:nvPr/>
          </p:nvSpPr>
          <p:spPr bwMode="auto">
            <a:xfrm>
              <a:off x="2841" y="2408"/>
              <a:ext cx="57" cy="45"/>
            </a:xfrm>
            <a:custGeom>
              <a:avLst/>
              <a:gdLst>
                <a:gd name="T0" fmla="*/ 11 w 57"/>
                <a:gd name="T1" fmla="*/ 0 h 45"/>
                <a:gd name="T2" fmla="*/ 57 w 57"/>
                <a:gd name="T3" fmla="*/ 23 h 45"/>
                <a:gd name="T4" fmla="*/ 46 w 57"/>
                <a:gd name="T5" fmla="*/ 45 h 45"/>
                <a:gd name="T6" fmla="*/ 0 w 57"/>
                <a:gd name="T7" fmla="*/ 23 h 45"/>
                <a:gd name="T8" fmla="*/ 11 w 5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5">
                  <a:moveTo>
                    <a:pt x="11" y="0"/>
                  </a:moveTo>
                  <a:lnTo>
                    <a:pt x="57" y="23"/>
                  </a:lnTo>
                  <a:lnTo>
                    <a:pt x="46" y="45"/>
                  </a:lnTo>
                  <a:lnTo>
                    <a:pt x="0" y="2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4" name="Freeform 134"/>
            <p:cNvSpPr>
              <a:spLocks/>
            </p:cNvSpPr>
            <p:nvPr/>
          </p:nvSpPr>
          <p:spPr bwMode="auto">
            <a:xfrm>
              <a:off x="1330" y="1355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5" name="Freeform 135"/>
            <p:cNvSpPr>
              <a:spLocks/>
            </p:cNvSpPr>
            <p:nvPr/>
          </p:nvSpPr>
          <p:spPr bwMode="auto">
            <a:xfrm>
              <a:off x="1845" y="1904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6" name="Freeform 136"/>
            <p:cNvSpPr>
              <a:spLocks/>
            </p:cNvSpPr>
            <p:nvPr/>
          </p:nvSpPr>
          <p:spPr bwMode="auto">
            <a:xfrm>
              <a:off x="2372" y="1939"/>
              <a:ext cx="91" cy="91"/>
            </a:xfrm>
            <a:custGeom>
              <a:avLst/>
              <a:gdLst>
                <a:gd name="T0" fmla="*/ 45 w 91"/>
                <a:gd name="T1" fmla="*/ 0 h 91"/>
                <a:gd name="T2" fmla="*/ 91 w 91"/>
                <a:gd name="T3" fmla="*/ 45 h 91"/>
                <a:gd name="T4" fmla="*/ 45 w 91"/>
                <a:gd name="T5" fmla="*/ 91 h 91"/>
                <a:gd name="T6" fmla="*/ 0 w 91"/>
                <a:gd name="T7" fmla="*/ 45 h 91"/>
                <a:gd name="T8" fmla="*/ 45 w 9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45" y="0"/>
                  </a:moveTo>
                  <a:lnTo>
                    <a:pt x="91" y="45"/>
                  </a:lnTo>
                  <a:lnTo>
                    <a:pt x="45" y="91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7" name="Freeform 137"/>
            <p:cNvSpPr>
              <a:spLocks/>
            </p:cNvSpPr>
            <p:nvPr/>
          </p:nvSpPr>
          <p:spPr bwMode="auto">
            <a:xfrm>
              <a:off x="2887" y="2213"/>
              <a:ext cx="91" cy="92"/>
            </a:xfrm>
            <a:custGeom>
              <a:avLst/>
              <a:gdLst>
                <a:gd name="T0" fmla="*/ 45 w 91"/>
                <a:gd name="T1" fmla="*/ 0 h 92"/>
                <a:gd name="T2" fmla="*/ 91 w 91"/>
                <a:gd name="T3" fmla="*/ 46 h 92"/>
                <a:gd name="T4" fmla="*/ 45 w 91"/>
                <a:gd name="T5" fmla="*/ 92 h 92"/>
                <a:gd name="T6" fmla="*/ 0 w 91"/>
                <a:gd name="T7" fmla="*/ 46 h 92"/>
                <a:gd name="T8" fmla="*/ 45 w 91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lnTo>
                    <a:pt x="91" y="46"/>
                  </a:lnTo>
                  <a:lnTo>
                    <a:pt x="45" y="92"/>
                  </a:lnTo>
                  <a:lnTo>
                    <a:pt x="0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8" name="Freeform 138"/>
            <p:cNvSpPr>
              <a:spLocks/>
            </p:cNvSpPr>
            <p:nvPr/>
          </p:nvSpPr>
          <p:spPr bwMode="auto">
            <a:xfrm>
              <a:off x="1330" y="1836"/>
              <a:ext cx="92" cy="91"/>
            </a:xfrm>
            <a:custGeom>
              <a:avLst/>
              <a:gdLst>
                <a:gd name="T0" fmla="*/ 46 w 92"/>
                <a:gd name="T1" fmla="*/ 0 h 91"/>
                <a:gd name="T2" fmla="*/ 92 w 92"/>
                <a:gd name="T3" fmla="*/ 45 h 91"/>
                <a:gd name="T4" fmla="*/ 46 w 92"/>
                <a:gd name="T5" fmla="*/ 91 h 91"/>
                <a:gd name="T6" fmla="*/ 0 w 92"/>
                <a:gd name="T7" fmla="*/ 45 h 91"/>
                <a:gd name="T8" fmla="*/ 46 w 92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1">
                  <a:moveTo>
                    <a:pt x="46" y="0"/>
                  </a:moveTo>
                  <a:lnTo>
                    <a:pt x="92" y="45"/>
                  </a:lnTo>
                  <a:lnTo>
                    <a:pt x="46" y="91"/>
                  </a:lnTo>
                  <a:lnTo>
                    <a:pt x="0" y="4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49" name="Freeform 139"/>
            <p:cNvSpPr>
              <a:spLocks/>
            </p:cNvSpPr>
            <p:nvPr/>
          </p:nvSpPr>
          <p:spPr bwMode="auto">
            <a:xfrm>
              <a:off x="1845" y="2030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0" name="Freeform 140"/>
            <p:cNvSpPr>
              <a:spLocks/>
            </p:cNvSpPr>
            <p:nvPr/>
          </p:nvSpPr>
          <p:spPr bwMode="auto">
            <a:xfrm>
              <a:off x="2372" y="2110"/>
              <a:ext cx="91" cy="92"/>
            </a:xfrm>
            <a:custGeom>
              <a:avLst/>
              <a:gdLst>
                <a:gd name="T0" fmla="*/ 45 w 91"/>
                <a:gd name="T1" fmla="*/ 0 h 92"/>
                <a:gd name="T2" fmla="*/ 91 w 91"/>
                <a:gd name="T3" fmla="*/ 46 h 92"/>
                <a:gd name="T4" fmla="*/ 45 w 91"/>
                <a:gd name="T5" fmla="*/ 92 h 92"/>
                <a:gd name="T6" fmla="*/ 0 w 91"/>
                <a:gd name="T7" fmla="*/ 46 h 92"/>
                <a:gd name="T8" fmla="*/ 45 w 91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lnTo>
                    <a:pt x="91" y="46"/>
                  </a:lnTo>
                  <a:lnTo>
                    <a:pt x="45" y="92"/>
                  </a:lnTo>
                  <a:lnTo>
                    <a:pt x="0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1" name="Freeform 141"/>
            <p:cNvSpPr>
              <a:spLocks/>
            </p:cNvSpPr>
            <p:nvPr/>
          </p:nvSpPr>
          <p:spPr bwMode="auto">
            <a:xfrm>
              <a:off x="2887" y="2351"/>
              <a:ext cx="91" cy="91"/>
            </a:xfrm>
            <a:custGeom>
              <a:avLst/>
              <a:gdLst>
                <a:gd name="T0" fmla="*/ 45 w 91"/>
                <a:gd name="T1" fmla="*/ 0 h 91"/>
                <a:gd name="T2" fmla="*/ 91 w 91"/>
                <a:gd name="T3" fmla="*/ 45 h 91"/>
                <a:gd name="T4" fmla="*/ 45 w 91"/>
                <a:gd name="T5" fmla="*/ 91 h 91"/>
                <a:gd name="T6" fmla="*/ 0 w 91"/>
                <a:gd name="T7" fmla="*/ 45 h 91"/>
                <a:gd name="T8" fmla="*/ 45 w 9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45" y="0"/>
                  </a:moveTo>
                  <a:lnTo>
                    <a:pt x="91" y="45"/>
                  </a:lnTo>
                  <a:lnTo>
                    <a:pt x="45" y="91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2" name="Freeform 142"/>
            <p:cNvSpPr>
              <a:spLocks/>
            </p:cNvSpPr>
            <p:nvPr/>
          </p:nvSpPr>
          <p:spPr bwMode="auto">
            <a:xfrm>
              <a:off x="3402" y="2396"/>
              <a:ext cx="91" cy="92"/>
            </a:xfrm>
            <a:custGeom>
              <a:avLst/>
              <a:gdLst>
                <a:gd name="T0" fmla="*/ 45 w 91"/>
                <a:gd name="T1" fmla="*/ 0 h 92"/>
                <a:gd name="T2" fmla="*/ 91 w 91"/>
                <a:gd name="T3" fmla="*/ 46 h 92"/>
                <a:gd name="T4" fmla="*/ 45 w 91"/>
                <a:gd name="T5" fmla="*/ 92 h 92"/>
                <a:gd name="T6" fmla="*/ 0 w 91"/>
                <a:gd name="T7" fmla="*/ 46 h 92"/>
                <a:gd name="T8" fmla="*/ 45 w 91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lnTo>
                    <a:pt x="91" y="46"/>
                  </a:lnTo>
                  <a:lnTo>
                    <a:pt x="45" y="92"/>
                  </a:lnTo>
                  <a:lnTo>
                    <a:pt x="0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3" name="Freeform 143"/>
            <p:cNvSpPr>
              <a:spLocks/>
            </p:cNvSpPr>
            <p:nvPr/>
          </p:nvSpPr>
          <p:spPr bwMode="auto">
            <a:xfrm>
              <a:off x="3917" y="2488"/>
              <a:ext cx="91" cy="91"/>
            </a:xfrm>
            <a:custGeom>
              <a:avLst/>
              <a:gdLst>
                <a:gd name="T0" fmla="*/ 45 w 91"/>
                <a:gd name="T1" fmla="*/ 0 h 91"/>
                <a:gd name="T2" fmla="*/ 91 w 91"/>
                <a:gd name="T3" fmla="*/ 46 h 91"/>
                <a:gd name="T4" fmla="*/ 45 w 91"/>
                <a:gd name="T5" fmla="*/ 91 h 91"/>
                <a:gd name="T6" fmla="*/ 0 w 91"/>
                <a:gd name="T7" fmla="*/ 46 h 91"/>
                <a:gd name="T8" fmla="*/ 45 w 9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1">
                  <a:moveTo>
                    <a:pt x="45" y="0"/>
                  </a:moveTo>
                  <a:lnTo>
                    <a:pt x="91" y="46"/>
                  </a:lnTo>
                  <a:lnTo>
                    <a:pt x="45" y="91"/>
                  </a:lnTo>
                  <a:lnTo>
                    <a:pt x="0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4" name="Freeform 144"/>
            <p:cNvSpPr>
              <a:spLocks/>
            </p:cNvSpPr>
            <p:nvPr/>
          </p:nvSpPr>
          <p:spPr bwMode="auto">
            <a:xfrm>
              <a:off x="4443" y="2522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5" name="Freeform 145"/>
            <p:cNvSpPr>
              <a:spLocks/>
            </p:cNvSpPr>
            <p:nvPr/>
          </p:nvSpPr>
          <p:spPr bwMode="auto">
            <a:xfrm>
              <a:off x="4958" y="2648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6" name="Freeform 146"/>
            <p:cNvSpPr>
              <a:spLocks/>
            </p:cNvSpPr>
            <p:nvPr/>
          </p:nvSpPr>
          <p:spPr bwMode="auto">
            <a:xfrm>
              <a:off x="5473" y="2705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57" name="Rectangle 147"/>
            <p:cNvSpPr>
              <a:spLocks noChangeArrowheads="1"/>
            </p:cNvSpPr>
            <p:nvPr/>
          </p:nvSpPr>
          <p:spPr bwMode="auto">
            <a:xfrm>
              <a:off x="563" y="3037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-5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58" name="Rectangle 148"/>
            <p:cNvSpPr>
              <a:spLocks noChangeArrowheads="1"/>
            </p:cNvSpPr>
            <p:nvPr/>
          </p:nvSpPr>
          <p:spPr bwMode="auto">
            <a:xfrm>
              <a:off x="563" y="2774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-4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59" name="Rectangle 149"/>
            <p:cNvSpPr>
              <a:spLocks noChangeArrowheads="1"/>
            </p:cNvSpPr>
            <p:nvPr/>
          </p:nvSpPr>
          <p:spPr bwMode="auto">
            <a:xfrm>
              <a:off x="563" y="2522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-3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0" name="Rectangle 150"/>
            <p:cNvSpPr>
              <a:spLocks noChangeArrowheads="1"/>
            </p:cNvSpPr>
            <p:nvPr/>
          </p:nvSpPr>
          <p:spPr bwMode="auto">
            <a:xfrm>
              <a:off x="563" y="2259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-2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1" name="Rectangle 151"/>
            <p:cNvSpPr>
              <a:spLocks noChangeArrowheads="1"/>
            </p:cNvSpPr>
            <p:nvPr/>
          </p:nvSpPr>
          <p:spPr bwMode="auto">
            <a:xfrm>
              <a:off x="563" y="2007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-1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2" name="Rectangle 152"/>
            <p:cNvSpPr>
              <a:spLocks noChangeArrowheads="1"/>
            </p:cNvSpPr>
            <p:nvPr/>
          </p:nvSpPr>
          <p:spPr bwMode="auto">
            <a:xfrm>
              <a:off x="632" y="1744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3" name="Rectangle 153"/>
            <p:cNvSpPr>
              <a:spLocks noChangeArrowheads="1"/>
            </p:cNvSpPr>
            <p:nvPr/>
          </p:nvSpPr>
          <p:spPr bwMode="auto">
            <a:xfrm>
              <a:off x="632" y="1481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4" name="Rectangle 154"/>
            <p:cNvSpPr>
              <a:spLocks noChangeArrowheads="1"/>
            </p:cNvSpPr>
            <p:nvPr/>
          </p:nvSpPr>
          <p:spPr bwMode="auto">
            <a:xfrm>
              <a:off x="632" y="1229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2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5" name="Rectangle 155"/>
            <p:cNvSpPr>
              <a:spLocks noChangeArrowheads="1"/>
            </p:cNvSpPr>
            <p:nvPr/>
          </p:nvSpPr>
          <p:spPr bwMode="auto">
            <a:xfrm>
              <a:off x="632" y="966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3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6" name="Rectangle 156"/>
            <p:cNvSpPr>
              <a:spLocks noChangeArrowheads="1"/>
            </p:cNvSpPr>
            <p:nvPr/>
          </p:nvSpPr>
          <p:spPr bwMode="auto">
            <a:xfrm>
              <a:off x="815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7" name="Rectangle 157"/>
            <p:cNvSpPr>
              <a:spLocks noChangeArrowheads="1"/>
            </p:cNvSpPr>
            <p:nvPr/>
          </p:nvSpPr>
          <p:spPr bwMode="auto">
            <a:xfrm>
              <a:off x="1330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2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8" name="Rectangle 158"/>
            <p:cNvSpPr>
              <a:spLocks noChangeArrowheads="1"/>
            </p:cNvSpPr>
            <p:nvPr/>
          </p:nvSpPr>
          <p:spPr bwMode="auto">
            <a:xfrm>
              <a:off x="1845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3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69" name="Rectangle 159"/>
            <p:cNvSpPr>
              <a:spLocks noChangeArrowheads="1"/>
            </p:cNvSpPr>
            <p:nvPr/>
          </p:nvSpPr>
          <p:spPr bwMode="auto">
            <a:xfrm>
              <a:off x="2372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4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0" name="Rectangle 160"/>
            <p:cNvSpPr>
              <a:spLocks noChangeArrowheads="1"/>
            </p:cNvSpPr>
            <p:nvPr/>
          </p:nvSpPr>
          <p:spPr bwMode="auto">
            <a:xfrm>
              <a:off x="2887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5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1" name="Rectangle 161"/>
            <p:cNvSpPr>
              <a:spLocks noChangeArrowheads="1"/>
            </p:cNvSpPr>
            <p:nvPr/>
          </p:nvSpPr>
          <p:spPr bwMode="auto">
            <a:xfrm>
              <a:off x="3402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6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2" name="Rectangle 162"/>
            <p:cNvSpPr>
              <a:spLocks noChangeArrowheads="1"/>
            </p:cNvSpPr>
            <p:nvPr/>
          </p:nvSpPr>
          <p:spPr bwMode="auto">
            <a:xfrm>
              <a:off x="3917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7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3" name="Rectangle 163"/>
            <p:cNvSpPr>
              <a:spLocks noChangeArrowheads="1"/>
            </p:cNvSpPr>
            <p:nvPr/>
          </p:nvSpPr>
          <p:spPr bwMode="auto">
            <a:xfrm>
              <a:off x="4443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8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4" name="Rectangle 164"/>
            <p:cNvSpPr>
              <a:spLocks noChangeArrowheads="1"/>
            </p:cNvSpPr>
            <p:nvPr/>
          </p:nvSpPr>
          <p:spPr bwMode="auto">
            <a:xfrm>
              <a:off x="4958" y="3312"/>
              <a:ext cx="1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9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5" name="Rectangle 165"/>
            <p:cNvSpPr>
              <a:spLocks noChangeArrowheads="1"/>
            </p:cNvSpPr>
            <p:nvPr/>
          </p:nvSpPr>
          <p:spPr bwMode="auto">
            <a:xfrm>
              <a:off x="5427" y="3312"/>
              <a:ext cx="2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6" name="Rectangle 166"/>
            <p:cNvSpPr>
              <a:spLocks noChangeArrowheads="1"/>
            </p:cNvSpPr>
            <p:nvPr/>
          </p:nvSpPr>
          <p:spPr bwMode="auto">
            <a:xfrm>
              <a:off x="2449" y="3578"/>
              <a:ext cx="147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Zernike Order (N)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79" name="Rectangle 169"/>
            <p:cNvSpPr>
              <a:spLocks noChangeArrowheads="1"/>
            </p:cNvSpPr>
            <p:nvPr/>
          </p:nvSpPr>
          <p:spPr bwMode="auto">
            <a:xfrm rot="16200000">
              <a:off x="-1026" y="2008"/>
              <a:ext cx="267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Log</a:t>
              </a:r>
              <a:r>
                <a:rPr kumimoji="0" lang="en-US" sz="2300" b="1" i="0" u="none" strike="noStrike" cap="none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10</a:t>
              </a:r>
              <a:r>
                <a:rPr kumimoji="0" lang="en-US" sz="23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2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(Wavefront Variance)</a:t>
              </a:r>
              <a:r>
                <a:rPr kumimoji="0" lang="en-US" sz="23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[</a:t>
              </a:r>
              <a:r>
                <a:rPr kumimoji="0" lang="en-US" sz="2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sym typeface="Symbol"/>
                </a:rPr>
                <a:t>m</a:t>
              </a:r>
              <a:r>
                <a:rPr kumimoji="0" lang="en-US" sz="2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]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81" name="Rectangle 171"/>
            <p:cNvSpPr>
              <a:spLocks noChangeArrowheads="1"/>
            </p:cNvSpPr>
            <p:nvPr/>
          </p:nvSpPr>
          <p:spPr bwMode="auto">
            <a:xfrm>
              <a:off x="4214" y="909"/>
              <a:ext cx="973" cy="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82" name="Freeform 172"/>
            <p:cNvSpPr>
              <a:spLocks/>
            </p:cNvSpPr>
            <p:nvPr/>
          </p:nvSpPr>
          <p:spPr bwMode="auto">
            <a:xfrm>
              <a:off x="4294" y="1023"/>
              <a:ext cx="92" cy="92"/>
            </a:xfrm>
            <a:custGeom>
              <a:avLst/>
              <a:gdLst>
                <a:gd name="T0" fmla="*/ 46 w 92"/>
                <a:gd name="T1" fmla="*/ 0 h 92"/>
                <a:gd name="T2" fmla="*/ 92 w 92"/>
                <a:gd name="T3" fmla="*/ 46 h 92"/>
                <a:gd name="T4" fmla="*/ 46 w 92"/>
                <a:gd name="T5" fmla="*/ 92 h 92"/>
                <a:gd name="T6" fmla="*/ 0 w 92"/>
                <a:gd name="T7" fmla="*/ 46 h 92"/>
                <a:gd name="T8" fmla="*/ 46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lnTo>
                    <a:pt x="92" y="46"/>
                  </a:lnTo>
                  <a:lnTo>
                    <a:pt x="46" y="92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1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83" name="Rectangle 173"/>
            <p:cNvSpPr>
              <a:spLocks noChangeArrowheads="1"/>
            </p:cNvSpPr>
            <p:nvPr/>
          </p:nvSpPr>
          <p:spPr bwMode="auto">
            <a:xfrm>
              <a:off x="4443" y="954"/>
              <a:ext cx="80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Rochester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9384" name="Freeform 174"/>
            <p:cNvSpPr>
              <a:spLocks/>
            </p:cNvSpPr>
            <p:nvPr/>
          </p:nvSpPr>
          <p:spPr bwMode="auto">
            <a:xfrm>
              <a:off x="4294" y="1298"/>
              <a:ext cx="92" cy="91"/>
            </a:xfrm>
            <a:custGeom>
              <a:avLst/>
              <a:gdLst>
                <a:gd name="T0" fmla="*/ 46 w 92"/>
                <a:gd name="T1" fmla="*/ 0 h 91"/>
                <a:gd name="T2" fmla="*/ 92 w 92"/>
                <a:gd name="T3" fmla="*/ 46 h 91"/>
                <a:gd name="T4" fmla="*/ 46 w 92"/>
                <a:gd name="T5" fmla="*/ 91 h 91"/>
                <a:gd name="T6" fmla="*/ 0 w 92"/>
                <a:gd name="T7" fmla="*/ 46 h 91"/>
                <a:gd name="T8" fmla="*/ 46 w 92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1">
                  <a:moveTo>
                    <a:pt x="46" y="0"/>
                  </a:moveTo>
                  <a:lnTo>
                    <a:pt x="92" y="46"/>
                  </a:lnTo>
                  <a:lnTo>
                    <a:pt x="46" y="91"/>
                  </a:lnTo>
                  <a:lnTo>
                    <a:pt x="0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C0C0"/>
            </a:solidFill>
            <a:ln w="11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385" name="Rectangle 175"/>
            <p:cNvSpPr>
              <a:spLocks noChangeArrowheads="1"/>
            </p:cNvSpPr>
            <p:nvPr/>
          </p:nvSpPr>
          <p:spPr bwMode="auto">
            <a:xfrm>
              <a:off x="4443" y="1229"/>
              <a:ext cx="61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Indiana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119235" name="Text Box 3"/>
          <p:cNvSpPr txBox="1">
            <a:spLocks noChangeArrowheads="1"/>
          </p:cNvSpPr>
          <p:nvPr/>
        </p:nvSpPr>
        <p:spPr bwMode="auto">
          <a:xfrm>
            <a:off x="171520" y="124027"/>
            <a:ext cx="87596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There is a measurable amount of aberration in normal eyes up to at least the 8</a:t>
            </a:r>
            <a:r>
              <a:rPr lang="en-US" sz="2800" b="1" baseline="30000" dirty="0">
                <a:solidFill>
                  <a:srgbClr val="FFFF00"/>
                </a:solidFill>
              </a:rPr>
              <a:t>th</a:t>
            </a:r>
            <a:r>
              <a:rPr lang="en-US" sz="2800" b="1" dirty="0">
                <a:solidFill>
                  <a:srgbClr val="FFFF00"/>
                </a:solidFill>
              </a:rPr>
              <a:t> radial order</a:t>
            </a:r>
          </a:p>
        </p:txBody>
      </p:sp>
      <p:sp>
        <p:nvSpPr>
          <p:cNvPr id="1119236" name="Line 4"/>
          <p:cNvSpPr>
            <a:spLocks noChangeShapeType="1"/>
          </p:cNvSpPr>
          <p:nvPr/>
        </p:nvSpPr>
        <p:spPr bwMode="auto">
          <a:xfrm>
            <a:off x="1371600" y="4052888"/>
            <a:ext cx="73914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9237" name="Text Box 5"/>
          <p:cNvSpPr txBox="1">
            <a:spLocks noChangeArrowheads="1"/>
          </p:cNvSpPr>
          <p:nvPr/>
        </p:nvSpPr>
        <p:spPr bwMode="auto">
          <a:xfrm>
            <a:off x="1660525" y="4076700"/>
            <a:ext cx="168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Diffraction limit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Symbol" pitchFamily="18" charset="2"/>
              </a:rPr>
              <a:t>(l</a:t>
            </a:r>
            <a:r>
              <a:rPr lang="en-US" b="1" dirty="0">
                <a:solidFill>
                  <a:srgbClr val="0000FF"/>
                </a:solidFill>
              </a:rPr>
              <a:t> = 600 nm)</a:t>
            </a:r>
          </a:p>
        </p:txBody>
      </p:sp>
      <p:sp>
        <p:nvSpPr>
          <p:cNvPr id="1119239" name="Rectangle 7"/>
          <p:cNvSpPr>
            <a:spLocks noChangeArrowheads="1"/>
          </p:cNvSpPr>
          <p:nvPr/>
        </p:nvSpPr>
        <p:spPr bwMode="auto">
          <a:xfrm>
            <a:off x="96838" y="6183088"/>
            <a:ext cx="922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/>
              <a:t>N. Doble &amp; D.T. Miller, “Vision correctors for vision science,“ Chapter 4, Adaptive Optics for Vision Science (2006).</a:t>
            </a:r>
          </a:p>
        </p:txBody>
      </p:sp>
      <p:sp>
        <p:nvSpPr>
          <p:cNvPr id="1119240" name="Rectangle 8"/>
          <p:cNvSpPr>
            <a:spLocks noChangeArrowheads="1"/>
          </p:cNvSpPr>
          <p:nvPr/>
        </p:nvSpPr>
        <p:spPr bwMode="auto">
          <a:xfrm>
            <a:off x="93663" y="639633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200" dirty="0"/>
              <a:t>N. Doble, </a:t>
            </a:r>
            <a:r>
              <a:rPr lang="en-US" sz="1200" i="1" dirty="0"/>
              <a:t>et al.</a:t>
            </a:r>
            <a:r>
              <a:rPr lang="en-US" sz="1200" dirty="0"/>
              <a:t>, "Requirements for discrete actuator and segmented wavefront correctors for aberration compensation in two large populations of human eyes," </a:t>
            </a:r>
            <a:r>
              <a:rPr lang="en-US" sz="1200" i="1" dirty="0"/>
              <a:t>Appl. Opt.</a:t>
            </a:r>
            <a:r>
              <a:rPr lang="en-US" sz="1200" dirty="0"/>
              <a:t> 46, 4501-4514 (2007),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8999" y="1139690"/>
            <a:ext cx="3426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(70 normal eyes, 7.5 mm pupil)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116417" y="4043680"/>
            <a:ext cx="0" cy="93913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752115" y="4052889"/>
            <a:ext cx="21771" cy="92188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81831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3" name="Text Box 3"/>
          <p:cNvSpPr txBox="1">
            <a:spLocks noChangeArrowheads="1"/>
          </p:cNvSpPr>
          <p:nvPr/>
        </p:nvSpPr>
        <p:spPr bwMode="auto">
          <a:xfrm>
            <a:off x="356634" y="1545482"/>
            <a:ext cx="8661241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/>
            </a:pPr>
            <a:r>
              <a:rPr lang="en-US" altLang="en-US" sz="2400" b="1" dirty="0"/>
              <a:t>Lenslet array parameters:</a:t>
            </a:r>
          </a:p>
          <a:p>
            <a:pPr marL="457200" indent="-457200">
              <a:buFont typeface="Times" pitchFamily="18" charset="0"/>
              <a:buAutoNum type="arabicPeriod"/>
            </a:pPr>
            <a:endParaRPr lang="en-US" altLang="en-US" sz="2400" b="1" dirty="0"/>
          </a:p>
          <a:p>
            <a:pPr marL="690563" lvl="1" indent="-233363">
              <a:buFont typeface="Arial" pitchFamily="34" charset="0"/>
              <a:buChar char="•"/>
            </a:pPr>
            <a:r>
              <a:rPr lang="en-US" altLang="en-US" sz="2000" b="1" dirty="0">
                <a:solidFill>
                  <a:srgbClr val="A8EDEB"/>
                </a:solidFill>
              </a:rPr>
              <a:t>~200 for dilated pupil (15 x 15 to 20 x 20 arrays within 6-8 mm pupil)</a:t>
            </a:r>
          </a:p>
          <a:p>
            <a:pPr marL="457200" indent="-457200">
              <a:buFont typeface="Times" pitchFamily="18" charset="0"/>
              <a:buNone/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en-US" sz="2400" b="1" dirty="0"/>
              <a:t># pixels  across spot core:	</a:t>
            </a:r>
            <a:r>
              <a:rPr lang="en-US" altLang="en-US" sz="2000" b="1" dirty="0">
                <a:solidFill>
                  <a:srgbClr val="A8EDEB"/>
                </a:solidFill>
              </a:rPr>
              <a:t>4 to 14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A8EDEB"/>
                </a:solidFill>
              </a:rPr>
              <a:t>Note that vision science AO systems typically use many more pixels per </a:t>
            </a:r>
            <a:r>
              <a:rPr lang="en-US" altLang="en-US" sz="2000" b="1" dirty="0" err="1">
                <a:solidFill>
                  <a:srgbClr val="A8EDEB"/>
                </a:solidFill>
              </a:rPr>
              <a:t>subaperture</a:t>
            </a:r>
            <a:r>
              <a:rPr lang="en-US" altLang="en-US" sz="2000" b="1" dirty="0">
                <a:solidFill>
                  <a:srgbClr val="A8EDEB"/>
                </a:solidFill>
              </a:rPr>
              <a:t> than astronomy systems</a:t>
            </a:r>
          </a:p>
          <a:p>
            <a:pPr marL="457200" indent="-457200">
              <a:buFont typeface="+mj-lt"/>
              <a:buAutoNum type="arabicPeriod" startAt="2"/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en-US" sz="2400" b="1" dirty="0"/>
              <a:t>Wavelength:  </a:t>
            </a:r>
            <a:r>
              <a:rPr lang="en-US" altLang="en-US" sz="2000" b="1" dirty="0">
                <a:solidFill>
                  <a:srgbClr val="A8EDEB"/>
                </a:solidFill>
              </a:rPr>
              <a:t>633 – 850 nm</a:t>
            </a:r>
          </a:p>
          <a:p>
            <a:pPr marL="457200" indent="-457200">
              <a:buFont typeface="+mj-lt"/>
              <a:buAutoNum type="arabicPeriod" startAt="2"/>
            </a:pPr>
            <a:endParaRPr lang="en-US" altLang="en-US" sz="2400" b="1" dirty="0"/>
          </a:p>
          <a:p>
            <a:pPr marL="457200" indent="-457200">
              <a:buFont typeface="+mj-lt"/>
              <a:buAutoNum type="arabicPeriod" startAt="2"/>
            </a:pPr>
            <a:r>
              <a:rPr lang="en-US" altLang="en-US" sz="2400" b="1" dirty="0"/>
              <a:t>Other parameters to consider: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en-US" sz="2400" b="1" dirty="0"/>
              <a:t>CCD pixel size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en-US" sz="2400" b="1" dirty="0"/>
              <a:t>CCD frame rate (don’t need super low read noise)</a:t>
            </a:r>
          </a:p>
          <a:p>
            <a:pPr marL="457200" indent="-457200">
              <a:buFont typeface="+mj-lt"/>
              <a:buAutoNum type="arabicPeriod" startAt="2"/>
            </a:pPr>
            <a:endParaRPr lang="en-US" altLang="en-US" sz="2400" b="1" dirty="0"/>
          </a:p>
        </p:txBody>
      </p:sp>
      <p:sp>
        <p:nvSpPr>
          <p:cNvPr id="9" name="Rectangle 37"/>
          <p:cNvSpPr txBox="1">
            <a:spLocks noChangeArrowheads="1"/>
          </p:cNvSpPr>
          <p:nvPr/>
        </p:nvSpPr>
        <p:spPr>
          <a:xfrm>
            <a:off x="219075" y="161925"/>
            <a:ext cx="8705850" cy="1046389"/>
          </a:xfrm>
          <a:prstGeom prst="rect">
            <a:avLst/>
          </a:prstGeom>
          <a:noFill/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</a:rPr>
              <a:t>Typical Shack-Hartmann wavefront sensor parameters for the </a:t>
            </a:r>
            <a:r>
              <a:rPr lang="en-US" sz="3200" b="1" i="1" dirty="0">
                <a:solidFill>
                  <a:srgbClr val="FFFF00"/>
                </a:solidFill>
              </a:rPr>
              <a:t>normal</a:t>
            </a:r>
            <a:r>
              <a:rPr lang="en-US" sz="3200" b="1" dirty="0">
                <a:solidFill>
                  <a:srgbClr val="FFFF00"/>
                </a:solidFill>
              </a:rPr>
              <a:t> human eye</a:t>
            </a:r>
          </a:p>
        </p:txBody>
      </p:sp>
    </p:spTree>
    <p:extLst>
      <p:ext uri="{BB962C8B-B14F-4D97-AF65-F5344CB8AC3E}">
        <p14:creationId xmlns:p14="http://schemas.microsoft.com/office/powerpoint/2010/main" val="26900973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Cross_Section_Eye">
            <a:extLst>
              <a:ext uri="{FF2B5EF4-FFF2-40B4-BE49-F238E27FC236}">
                <a16:creationId xmlns:a16="http://schemas.microsoft.com/office/drawing/2014/main" id="{2E86EB84-68C6-044F-B4DE-A1DC512F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349375"/>
            <a:ext cx="66294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ext Box 3">
            <a:extLst>
              <a:ext uri="{FF2B5EF4-FFF2-40B4-BE49-F238E27FC236}">
                <a16:creationId xmlns:a16="http://schemas.microsoft.com/office/drawing/2014/main" id="{FCEC0E34-BEAD-144D-AA83-1B097181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74650"/>
            <a:ext cx="632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Anatomy of the human eye</a:t>
            </a: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78F07615-B1D8-5547-9A2D-1066D637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998663"/>
            <a:ext cx="93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800" b="1"/>
              <a:t>cornea</a:t>
            </a: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3A6503CF-5E94-D442-9891-DF338BFE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25" y="262096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800" b="1"/>
              <a:t>lens</a:t>
            </a:r>
          </a:p>
        </p:txBody>
      </p:sp>
      <p:sp>
        <p:nvSpPr>
          <p:cNvPr id="9221" name="Line 7">
            <a:extLst>
              <a:ext uri="{FF2B5EF4-FFF2-40B4-BE49-F238E27FC236}">
                <a16:creationId xmlns:a16="http://schemas.microsoft.com/office/drawing/2014/main" id="{80CB2B9B-E3E4-F34C-AF12-1C1473E42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336800"/>
            <a:ext cx="0" cy="116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Text Box 8">
            <a:extLst>
              <a:ext uri="{FF2B5EF4-FFF2-40B4-BE49-F238E27FC236}">
                <a16:creationId xmlns:a16="http://schemas.microsoft.com/office/drawing/2014/main" id="{90EC5B05-B664-7B4E-84D2-1CD95461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6491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800" b="1" i="1"/>
              <a:t>From Hubel - Eye, Brain &amp; Vision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09316-CAFC-A642-8EE1-DA41E53E62BB}"/>
              </a:ext>
            </a:extLst>
          </p:cNvPr>
          <p:cNvSpPr txBox="1"/>
          <p:nvPr/>
        </p:nvSpPr>
        <p:spPr>
          <a:xfrm>
            <a:off x="7366000" y="2824163"/>
            <a:ext cx="1533525" cy="11080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Retina is a 3D structure!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33ACFC-B6E0-0045-9E2A-7452FB2062F5}"/>
              </a:ext>
            </a:extLst>
          </p:cNvPr>
          <p:cNvGrpSpPr/>
          <p:nvPr/>
        </p:nvGrpSpPr>
        <p:grpSpPr>
          <a:xfrm>
            <a:off x="2268071" y="2620963"/>
            <a:ext cx="973604" cy="731837"/>
            <a:chOff x="2268071" y="2620963"/>
            <a:chExt cx="973604" cy="73183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8E1FC2-DFBF-B541-833B-3CC0165479D3}"/>
                </a:ext>
              </a:extLst>
            </p:cNvPr>
            <p:cNvSpPr/>
            <p:nvPr/>
          </p:nvSpPr>
          <p:spPr bwMode="auto">
            <a:xfrm>
              <a:off x="2600325" y="2620963"/>
              <a:ext cx="641350" cy="45393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3D7326D-AE5E-9D4D-9C65-CBD567BE2E90}"/>
                </a:ext>
              </a:extLst>
            </p:cNvPr>
            <p:cNvCxnSpPr/>
            <p:nvPr/>
          </p:nvCxnSpPr>
          <p:spPr bwMode="auto">
            <a:xfrm flipH="1">
              <a:off x="2268071" y="2987675"/>
              <a:ext cx="332254" cy="3651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Text Box 2"/>
          <p:cNvSpPr txBox="1">
            <a:spLocks noChangeArrowheads="1"/>
          </p:cNvSpPr>
          <p:nvPr/>
        </p:nvSpPr>
        <p:spPr bwMode="auto">
          <a:xfrm>
            <a:off x="400543" y="2328070"/>
            <a:ext cx="73187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How fast does my vision AO system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need to go?</a:t>
            </a:r>
          </a:p>
        </p:txBody>
      </p:sp>
    </p:spTree>
    <p:extLst>
      <p:ext uri="{BB962C8B-B14F-4D97-AF65-F5344CB8AC3E}">
        <p14:creationId xmlns:p14="http://schemas.microsoft.com/office/powerpoint/2010/main" val="39801478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A241F-B6EA-5147-88B1-219A8E23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7"/>
            <a:ext cx="9144000" cy="68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108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E1D75-A44E-3949-992B-15AC1F86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" y="0"/>
            <a:ext cx="913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9773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r>
              <a:rPr lang="en-US" sz="2400" b="1" dirty="0">
                <a:latin typeface="Arial" charset="0"/>
              </a:rPr>
              <a:t>Conventional fundus photograph – 40º FOV (~ 12mm)</a:t>
            </a:r>
          </a:p>
        </p:txBody>
      </p:sp>
      <p:pic>
        <p:nvPicPr>
          <p:cNvPr id="1585445" name="Picture 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028098" y="267302"/>
            <a:ext cx="6097207" cy="708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5483" name="Rectangle 331"/>
          <p:cNvSpPr>
            <a:spLocks noChangeArrowheads="1"/>
          </p:cNvSpPr>
          <p:nvPr/>
        </p:nvSpPr>
        <p:spPr bwMode="auto">
          <a:xfrm>
            <a:off x="8089900" y="4070350"/>
            <a:ext cx="596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Optic </a:t>
            </a: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5484" name="Rectangle 332"/>
          <p:cNvSpPr>
            <a:spLocks noChangeArrowheads="1"/>
          </p:cNvSpPr>
          <p:nvPr/>
        </p:nvSpPr>
        <p:spPr bwMode="auto">
          <a:xfrm>
            <a:off x="8123238" y="4297362"/>
            <a:ext cx="40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disc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5485" name="Rectangle 333"/>
          <p:cNvSpPr>
            <a:spLocks noChangeArrowheads="1"/>
          </p:cNvSpPr>
          <p:nvPr/>
        </p:nvSpPr>
        <p:spPr bwMode="auto">
          <a:xfrm>
            <a:off x="3281363" y="2374900"/>
            <a:ext cx="635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Fovea</a:t>
            </a: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395"/>
          <p:cNvGrpSpPr>
            <a:grpSpLocks/>
          </p:cNvGrpSpPr>
          <p:nvPr/>
        </p:nvGrpSpPr>
        <p:grpSpPr bwMode="auto">
          <a:xfrm>
            <a:off x="6565900" y="4149725"/>
            <a:ext cx="1370013" cy="150812"/>
            <a:chOff x="3360" y="2301"/>
            <a:chExt cx="863" cy="95"/>
          </a:xfrm>
        </p:grpSpPr>
        <p:sp>
          <p:nvSpPr>
            <p:cNvPr id="1585545" name="Freeform 393"/>
            <p:cNvSpPr>
              <a:spLocks/>
            </p:cNvSpPr>
            <p:nvPr/>
          </p:nvSpPr>
          <p:spPr bwMode="auto">
            <a:xfrm>
              <a:off x="3360" y="2301"/>
              <a:ext cx="102" cy="4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02" y="0"/>
                </a:cxn>
                <a:cxn ang="0">
                  <a:pos x="102" y="27"/>
                </a:cxn>
                <a:cxn ang="0">
                  <a:pos x="102" y="47"/>
                </a:cxn>
                <a:cxn ang="0">
                  <a:pos x="0" y="13"/>
                </a:cxn>
              </a:cxnLst>
              <a:rect l="0" t="0" r="r" b="b"/>
              <a:pathLst>
                <a:path w="102" h="47">
                  <a:moveTo>
                    <a:pt x="0" y="13"/>
                  </a:moveTo>
                  <a:lnTo>
                    <a:pt x="102" y="0"/>
                  </a:lnTo>
                  <a:lnTo>
                    <a:pt x="102" y="27"/>
                  </a:lnTo>
                  <a:lnTo>
                    <a:pt x="102" y="4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585546" name="Line 394"/>
            <p:cNvSpPr>
              <a:spLocks noChangeShapeType="1"/>
            </p:cNvSpPr>
            <p:nvPr/>
          </p:nvSpPr>
          <p:spPr bwMode="auto">
            <a:xfrm flipH="1" flipV="1">
              <a:off x="3462" y="2328"/>
              <a:ext cx="761" cy="6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5" name="Group 398"/>
          <p:cNvGrpSpPr>
            <a:grpSpLocks/>
          </p:cNvGrpSpPr>
          <p:nvPr/>
        </p:nvGrpSpPr>
        <p:grpSpPr bwMode="auto">
          <a:xfrm>
            <a:off x="3551238" y="2613025"/>
            <a:ext cx="411162" cy="1196975"/>
            <a:chOff x="3081" y="1003"/>
            <a:chExt cx="259" cy="754"/>
          </a:xfrm>
        </p:grpSpPr>
        <p:sp>
          <p:nvSpPr>
            <p:cNvPr id="1585548" name="Freeform 396"/>
            <p:cNvSpPr>
              <a:spLocks/>
            </p:cNvSpPr>
            <p:nvPr/>
          </p:nvSpPr>
          <p:spPr bwMode="auto">
            <a:xfrm>
              <a:off x="3285" y="1655"/>
              <a:ext cx="55" cy="102"/>
            </a:xfrm>
            <a:custGeom>
              <a:avLst/>
              <a:gdLst/>
              <a:ahLst/>
              <a:cxnLst>
                <a:cxn ang="0">
                  <a:pos x="55" y="102"/>
                </a:cxn>
                <a:cxn ang="0">
                  <a:pos x="0" y="14"/>
                </a:cxn>
                <a:cxn ang="0">
                  <a:pos x="21" y="7"/>
                </a:cxn>
                <a:cxn ang="0">
                  <a:pos x="48" y="0"/>
                </a:cxn>
                <a:cxn ang="0">
                  <a:pos x="55" y="102"/>
                </a:cxn>
              </a:cxnLst>
              <a:rect l="0" t="0" r="r" b="b"/>
              <a:pathLst>
                <a:path w="55" h="102">
                  <a:moveTo>
                    <a:pt x="55" y="102"/>
                  </a:moveTo>
                  <a:lnTo>
                    <a:pt x="0" y="14"/>
                  </a:lnTo>
                  <a:lnTo>
                    <a:pt x="21" y="7"/>
                  </a:lnTo>
                  <a:lnTo>
                    <a:pt x="48" y="0"/>
                  </a:lnTo>
                  <a:lnTo>
                    <a:pt x="55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585549" name="Line 397"/>
            <p:cNvSpPr>
              <a:spLocks noChangeShapeType="1"/>
            </p:cNvSpPr>
            <p:nvPr/>
          </p:nvSpPr>
          <p:spPr bwMode="auto">
            <a:xfrm>
              <a:off x="3081" y="1003"/>
              <a:ext cx="225" cy="6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291" name="Oval 290"/>
          <p:cNvSpPr>
            <a:spLocks noChangeAspect="1"/>
          </p:cNvSpPr>
          <p:nvPr/>
        </p:nvSpPr>
        <p:spPr bwMode="auto">
          <a:xfrm>
            <a:off x="2362200" y="3797808"/>
            <a:ext cx="164592" cy="164592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1066800" y="3163669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Helvetica" pitchFamily="34" charset="0"/>
              </a:rPr>
              <a:t>1° </a:t>
            </a:r>
            <a:r>
              <a:rPr lang="en-US" b="1" dirty="0" err="1">
                <a:solidFill>
                  <a:srgbClr val="0000FF"/>
                </a:solidFill>
                <a:latin typeface="Helvetica" pitchFamily="34" charset="0"/>
              </a:rPr>
              <a:t>isoplanatic</a:t>
            </a:r>
            <a:r>
              <a:rPr lang="en-US" b="1" dirty="0">
                <a:solidFill>
                  <a:srgbClr val="0000FF"/>
                </a:solidFill>
                <a:latin typeface="Helvetica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Helvetica" pitchFamily="34" charset="0"/>
              </a:rPr>
              <a:t>patch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1066800" y="4867870"/>
            <a:ext cx="2916183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A8EDEB"/>
                </a:solidFill>
                <a:latin typeface="Helvetica" pitchFamily="34" charset="0"/>
              </a:rPr>
              <a:t>Example: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40 deg </a:t>
            </a:r>
            <a:r>
              <a:rPr lang="en-US" dirty="0" err="1">
                <a:solidFill>
                  <a:srgbClr val="A8EDEB"/>
                </a:solidFill>
                <a:latin typeface="Helvetica" pitchFamily="34" charset="0"/>
              </a:rPr>
              <a:t>fundus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 image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would require collection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8EDEB"/>
                </a:solidFill>
                <a:latin typeface="Symbol" pitchFamily="18" charset="2"/>
              </a:rPr>
              <a:t>p(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40°/2)</a:t>
            </a:r>
            <a:r>
              <a:rPr lang="en-US" baseline="30000" dirty="0">
                <a:solidFill>
                  <a:srgbClr val="A8EDEB"/>
                </a:solidFill>
                <a:latin typeface="Helvetica" pitchFamily="34" charset="0"/>
              </a:rPr>
              <a:t>2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 / </a:t>
            </a:r>
            <a:r>
              <a:rPr lang="en-US" dirty="0">
                <a:solidFill>
                  <a:srgbClr val="A8EDEB"/>
                </a:solidFill>
                <a:latin typeface="Symbol" pitchFamily="18" charset="2"/>
              </a:rPr>
              <a:t>p(</a:t>
            </a:r>
            <a:r>
              <a:rPr lang="en-US" dirty="0">
                <a:solidFill>
                  <a:srgbClr val="A8EDEB"/>
                </a:solidFill>
                <a:latin typeface="Helvetica"/>
              </a:rPr>
              <a:t>1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°/2)</a:t>
            </a:r>
            <a:r>
              <a:rPr lang="en-US" baseline="30000" dirty="0">
                <a:solidFill>
                  <a:srgbClr val="A8EDEB"/>
                </a:solidFill>
                <a:latin typeface="Helvetica" pitchFamily="34" charset="0"/>
              </a:rPr>
              <a:t>2</a:t>
            </a: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 = 1,600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8EDEB"/>
                </a:solidFill>
                <a:latin typeface="Helvetica" pitchFamily="34" charset="0"/>
              </a:rPr>
              <a:t>one-degree AO images.</a:t>
            </a:r>
          </a:p>
        </p:txBody>
      </p:sp>
    </p:spTree>
    <p:extLst>
      <p:ext uri="{BB962C8B-B14F-4D97-AF65-F5344CB8AC3E}">
        <p14:creationId xmlns:p14="http://schemas.microsoft.com/office/powerpoint/2010/main" val="158142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292" grpId="0"/>
      <p:bldP spid="29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4">
            <a:extLst>
              <a:ext uri="{FF2B5EF4-FFF2-40B4-BE49-F238E27FC236}">
                <a16:creationId xmlns:a16="http://schemas.microsoft.com/office/drawing/2014/main" id="{C95B7A5D-CB26-8249-BAF1-BB17D15CD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38" y="5607050"/>
            <a:ext cx="1708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600" b="1" i="1">
                <a:solidFill>
                  <a:srgbClr val="FFFFFF"/>
                </a:solidFill>
              </a:rPr>
              <a:t>1 deg eccentricity</a:t>
            </a:r>
          </a:p>
        </p:txBody>
      </p:sp>
      <p:pic>
        <p:nvPicPr>
          <p:cNvPr id="58370" name="Picture 5">
            <a:extLst>
              <a:ext uri="{FF2B5EF4-FFF2-40B4-BE49-F238E27FC236}">
                <a16:creationId xmlns:a16="http://schemas.microsoft.com/office/drawing/2014/main" id="{CBBF35F5-23EA-F443-A942-FA65FA55CD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19513" r="18556" b="19513"/>
          <a:stretch>
            <a:fillRect/>
          </a:stretch>
        </p:blipFill>
        <p:spPr bwMode="auto">
          <a:xfrm>
            <a:off x="150813" y="2908300"/>
            <a:ext cx="28067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>
            <a:extLst>
              <a:ext uri="{FF2B5EF4-FFF2-40B4-BE49-F238E27FC236}">
                <a16:creationId xmlns:a16="http://schemas.microsoft.com/office/drawing/2014/main" id="{26FB541A-8CC4-9F47-97C9-2176188D37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t="19513" r="18556" b="19513"/>
          <a:stretch>
            <a:fillRect/>
          </a:stretch>
        </p:blipFill>
        <p:spPr bwMode="auto">
          <a:xfrm>
            <a:off x="3192463" y="2906713"/>
            <a:ext cx="28067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>
            <a:extLst>
              <a:ext uri="{FF2B5EF4-FFF2-40B4-BE49-F238E27FC236}">
                <a16:creationId xmlns:a16="http://schemas.microsoft.com/office/drawing/2014/main" id="{9FB2D292-5196-0B4D-A7EC-062EFBEC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34625" r="37512" b="719"/>
          <a:stretch>
            <a:fillRect/>
          </a:stretch>
        </p:blipFill>
        <p:spPr bwMode="auto">
          <a:xfrm>
            <a:off x="6235700" y="2906713"/>
            <a:ext cx="27828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5" name="Text Box 9">
            <a:extLst>
              <a:ext uri="{FF2B5EF4-FFF2-40B4-BE49-F238E27FC236}">
                <a16:creationId xmlns:a16="http://schemas.microsoft.com/office/drawing/2014/main" id="{E7A2F892-B113-6946-A120-AE948EA5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34950"/>
            <a:ext cx="73009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800" b="1" i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Adaptive optics can resolve individual photoreceptors in the living eye</a:t>
            </a:r>
          </a:p>
        </p:txBody>
      </p:sp>
      <p:sp>
        <p:nvSpPr>
          <p:cNvPr id="58374" name="Line 11">
            <a:extLst>
              <a:ext uri="{FF2B5EF4-FFF2-40B4-BE49-F238E27FC236}">
                <a16:creationId xmlns:a16="http://schemas.microsoft.com/office/drawing/2014/main" id="{CF18C4F2-A600-804B-8FE8-AE17ABC00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9850" y="5661025"/>
            <a:ext cx="82232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12">
            <a:extLst>
              <a:ext uri="{FF2B5EF4-FFF2-40B4-BE49-F238E27FC236}">
                <a16:creationId xmlns:a16="http://schemas.microsoft.com/office/drawing/2014/main" id="{EF7F7C67-4BD2-E147-B196-491FD7359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5697538"/>
            <a:ext cx="108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FFFFFF"/>
                </a:solidFill>
              </a:rPr>
              <a:t>~ 50 </a:t>
            </a:r>
            <a:r>
              <a:rPr lang="en-US" altLang="en-US" sz="1800" b="1">
                <a:solidFill>
                  <a:srgbClr val="FFFFFF"/>
                </a:solidFill>
                <a:sym typeface="Symbol" pitchFamily="2" charset="2"/>
              </a:rPr>
              <a:t>μ</a:t>
            </a:r>
            <a:r>
              <a:rPr lang="en-US" altLang="en-US" sz="1800" b="1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64521" name="Rectangle 16">
            <a:extLst>
              <a:ext uri="{FF2B5EF4-FFF2-40B4-BE49-F238E27FC236}">
                <a16:creationId xmlns:a16="http://schemas.microsoft.com/office/drawing/2014/main" id="{447AE757-4013-C740-A933-93D396F96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20" y="2176463"/>
            <a:ext cx="1793509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Without AO </a:t>
            </a:r>
          </a:p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(single image)</a:t>
            </a:r>
          </a:p>
        </p:txBody>
      </p:sp>
      <p:sp>
        <p:nvSpPr>
          <p:cNvPr id="64522" name="Rectangle 17">
            <a:extLst>
              <a:ext uri="{FF2B5EF4-FFF2-40B4-BE49-F238E27FC236}">
                <a16:creationId xmlns:a16="http://schemas.microsoft.com/office/drawing/2014/main" id="{D1BFCA95-409F-8145-B918-B52A5B0643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97470" y="2176463"/>
            <a:ext cx="1793509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With AO</a:t>
            </a:r>
          </a:p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(single image)</a:t>
            </a:r>
          </a:p>
        </p:txBody>
      </p:sp>
      <p:sp>
        <p:nvSpPr>
          <p:cNvPr id="64523" name="Rectangle 18">
            <a:extLst>
              <a:ext uri="{FF2B5EF4-FFF2-40B4-BE49-F238E27FC236}">
                <a16:creationId xmlns:a16="http://schemas.microsoft.com/office/drawing/2014/main" id="{8B874D36-38C6-1F4F-81D1-79E874552D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1418" y="2176463"/>
            <a:ext cx="2049864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With AO</a:t>
            </a:r>
          </a:p>
          <a:p>
            <a:pPr algn="ctr" eaLnBrk="0" hangingPunct="0">
              <a:defRPr/>
            </a:pPr>
            <a:r>
              <a:rPr lang="en-US" sz="2000" dirty="0">
                <a:ln>
                  <a:solidFill>
                    <a:srgbClr val="FFCD7F"/>
                  </a:solidFill>
                </a:ln>
                <a:solidFill>
                  <a:srgbClr val="FFFF66"/>
                </a:solidFill>
                <a:latin typeface="Arial" charset="0"/>
                <a:ea typeface="+mn-ea"/>
              </a:rPr>
              <a:t>(registered sum)</a:t>
            </a:r>
          </a:p>
        </p:txBody>
      </p:sp>
      <p:sp>
        <p:nvSpPr>
          <p:cNvPr id="58379" name="Text Box 19">
            <a:extLst>
              <a:ext uri="{FF2B5EF4-FFF2-40B4-BE49-F238E27FC236}">
                <a16:creationId xmlns:a16="http://schemas.microsoft.com/office/drawing/2014/main" id="{04BD900F-4459-A44F-8377-2E6D16F1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6550025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 b="1" i="1">
                <a:solidFill>
                  <a:srgbClr val="FFD59A"/>
                </a:solidFill>
              </a:rPr>
              <a:t>Heidi Hofer, David Williams</a:t>
            </a:r>
            <a:endParaRPr lang="en-US" altLang="en-US" sz="1400" b="1">
              <a:solidFill>
                <a:srgbClr val="FFD59A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H063_OD_Fovea_Reg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098675"/>
            <a:ext cx="3154363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7" name="Picture 3" descr="H063_OD_Fund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936625"/>
            <a:ext cx="205105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8" name="Picture 4" descr="H063_OD_Fovea_Pie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573463"/>
            <a:ext cx="2816225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461963" y="209550"/>
            <a:ext cx="8221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3600" b="1">
                <a:solidFill>
                  <a:srgbClr val="FFCC00"/>
                </a:solidFill>
              </a:rPr>
              <a:t>AO can “zoom in” to see single cells</a:t>
            </a:r>
          </a:p>
        </p:txBody>
      </p:sp>
      <p:sp>
        <p:nvSpPr>
          <p:cNvPr id="369670" name="Line 6"/>
          <p:cNvSpPr>
            <a:spLocks noChangeShapeType="1"/>
          </p:cNvSpPr>
          <p:nvPr/>
        </p:nvSpPr>
        <p:spPr bwMode="auto">
          <a:xfrm>
            <a:off x="1179513" y="2146300"/>
            <a:ext cx="1492250" cy="3098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1" name="Line 7"/>
          <p:cNvSpPr>
            <a:spLocks noChangeShapeType="1"/>
          </p:cNvSpPr>
          <p:nvPr/>
        </p:nvSpPr>
        <p:spPr bwMode="auto">
          <a:xfrm>
            <a:off x="1466850" y="1838325"/>
            <a:ext cx="4356100" cy="24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4652963" y="2782888"/>
            <a:ext cx="1000125" cy="10001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3" name="Line 9"/>
          <p:cNvSpPr>
            <a:spLocks noChangeShapeType="1"/>
          </p:cNvSpPr>
          <p:nvPr/>
        </p:nvSpPr>
        <p:spPr bwMode="auto">
          <a:xfrm>
            <a:off x="4652963" y="3784600"/>
            <a:ext cx="1476375" cy="25971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4" name="Line 10"/>
          <p:cNvSpPr>
            <a:spLocks noChangeShapeType="1"/>
          </p:cNvSpPr>
          <p:nvPr/>
        </p:nvSpPr>
        <p:spPr bwMode="auto">
          <a:xfrm>
            <a:off x="5649913" y="2782888"/>
            <a:ext cx="3305175" cy="7905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5" name="Text Box 11"/>
          <p:cNvSpPr txBox="1">
            <a:spLocks noChangeArrowheads="1"/>
          </p:cNvSpPr>
          <p:nvPr/>
        </p:nvSpPr>
        <p:spPr bwMode="auto">
          <a:xfrm>
            <a:off x="736600" y="3016250"/>
            <a:ext cx="1123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~6 mm</a:t>
            </a:r>
          </a:p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~20</a:t>
            </a:r>
            <a:r>
              <a:rPr lang="en-US" sz="2400">
                <a:solidFill>
                  <a:schemeClr val="bg1"/>
                </a:solidFill>
                <a:sym typeface="Symbol" pitchFamily="18" charset="2"/>
              </a:rPr>
              <a:t>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3552825" y="5462588"/>
            <a:ext cx="1377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~0.9 mm</a:t>
            </a:r>
          </a:p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~3</a:t>
            </a:r>
            <a:r>
              <a:rPr lang="en-US" sz="2400">
                <a:solidFill>
                  <a:schemeClr val="bg1"/>
                </a:solidFill>
                <a:sym typeface="Symbol" pitchFamily="18" charset="2"/>
              </a:rPr>
              <a:t></a:t>
            </a:r>
          </a:p>
        </p:txBody>
      </p:sp>
      <p:sp>
        <p:nvSpPr>
          <p:cNvPr id="369677" name="Text Box 13"/>
          <p:cNvSpPr txBox="1">
            <a:spLocks noChangeArrowheads="1"/>
          </p:cNvSpPr>
          <p:nvPr/>
        </p:nvSpPr>
        <p:spPr bwMode="auto">
          <a:xfrm>
            <a:off x="7605713" y="2622550"/>
            <a:ext cx="128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2-3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</a:t>
            </a:r>
            <a:r>
              <a:rPr lang="en-US" sz="2000">
                <a:solidFill>
                  <a:schemeClr val="bg1"/>
                </a:solidFill>
              </a:rPr>
              <a:t>m</a:t>
            </a:r>
          </a:p>
          <a:p>
            <a:pPr algn="ctr" eaLnBrk="0" hangingPunct="0"/>
            <a:r>
              <a:rPr lang="en-US" sz="2000">
                <a:solidFill>
                  <a:schemeClr val="bg1"/>
                </a:solidFill>
              </a:rPr>
              <a:t>resolution</a:t>
            </a:r>
          </a:p>
        </p:txBody>
      </p:sp>
      <p:sp>
        <p:nvSpPr>
          <p:cNvPr id="369678" name="Text Box 14"/>
          <p:cNvSpPr txBox="1">
            <a:spLocks noChangeArrowheads="1"/>
          </p:cNvSpPr>
          <p:nvPr/>
        </p:nvSpPr>
        <p:spPr bwMode="auto">
          <a:xfrm>
            <a:off x="6477000" y="6413500"/>
            <a:ext cx="213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</a:rPr>
              <a:t>~0.3 mm (~1</a:t>
            </a:r>
            <a:r>
              <a:rPr lang="en-US" sz="2400">
                <a:solidFill>
                  <a:schemeClr val="bg1"/>
                </a:solidFill>
                <a:sym typeface="Symbol" pitchFamily="18" charset="2"/>
              </a:rPr>
              <a:t>)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1179513" y="1838325"/>
            <a:ext cx="285750" cy="3063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7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0" grpId="0" animBg="1"/>
      <p:bldP spid="369671" grpId="0" animBg="1"/>
      <p:bldP spid="369672" grpId="0" animBg="1"/>
      <p:bldP spid="369673" grpId="0" animBg="1"/>
      <p:bldP spid="369674" grpId="0" animBg="1"/>
      <p:bldP spid="369676" grpId="0"/>
      <p:bldP spid="369677" grpId="0"/>
      <p:bldP spid="369678" grpId="0"/>
      <p:bldP spid="3696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 descr="loc19_fluorescence_average_v1516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18183" r="18183" b="33572"/>
          <a:stretch/>
        </p:blipFill>
        <p:spPr bwMode="auto">
          <a:xfrm>
            <a:off x="117991" y="3893665"/>
            <a:ext cx="1676400" cy="168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C:\Omer\Conferences\ARVO 2010\Arvo2010Presentation-KocaogluOP\PinkStack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12452" y="3699933"/>
            <a:ext cx="1654432" cy="603094"/>
          </a:xfrm>
          <a:prstGeom prst="rect">
            <a:avLst/>
          </a:prstGeom>
          <a:noFill/>
        </p:spPr>
      </p:pic>
      <p:pic>
        <p:nvPicPr>
          <p:cNvPr id="64" name="Picture 63" descr="DMc-3T-vol6_Profile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2097618" y="4207933"/>
            <a:ext cx="1314450" cy="1419225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298267" y="1236133"/>
            <a:ext cx="1786467" cy="43941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Video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79993" y="3893665"/>
            <a:ext cx="1682496" cy="1682496"/>
          </a:xfrm>
          <a:prstGeom prst="rect">
            <a:avLst/>
          </a:prstGeom>
        </p:spPr>
      </p:pic>
      <p:sp>
        <p:nvSpPr>
          <p:cNvPr id="487486" name="Text Box 62"/>
          <p:cNvSpPr txBox="1">
            <a:spLocks noChangeArrowheads="1"/>
          </p:cNvSpPr>
          <p:nvPr/>
        </p:nvSpPr>
        <p:spPr bwMode="auto">
          <a:xfrm>
            <a:off x="4706087" y="553136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cs typeface="Arial" charset="0"/>
              </a:rPr>
              <a:t>‡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6916"/>
          <a:stretch/>
        </p:blipFill>
        <p:spPr bwMode="auto">
          <a:xfrm>
            <a:off x="3715766" y="3893665"/>
            <a:ext cx="167587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rroll_etal_Figure4_sm.tif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61865" r="56891" b="27299"/>
          <a:stretch/>
        </p:blipFill>
        <p:spPr>
          <a:xfrm>
            <a:off x="1926923" y="1707614"/>
            <a:ext cx="1678810" cy="1683806"/>
          </a:xfrm>
          <a:prstGeom prst="rect">
            <a:avLst/>
          </a:prstGeom>
        </p:spPr>
      </p:pic>
      <p:sp>
        <p:nvSpPr>
          <p:cNvPr id="487428" name="Rectangle 4"/>
          <p:cNvSpPr>
            <a:spLocks noChangeArrowheads="1"/>
          </p:cNvSpPr>
          <p:nvPr/>
        </p:nvSpPr>
        <p:spPr bwMode="auto">
          <a:xfrm>
            <a:off x="1199655" y="5809726"/>
            <a:ext cx="267034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Jennifer Hunter, David Williams</a:t>
            </a: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42334" y="109000"/>
            <a:ext cx="90593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CC00"/>
                </a:solidFill>
                <a:cs typeface="ＭＳ Ｐゴシック" charset="0"/>
              </a:rPr>
              <a:t>AO allows visualization of different cell types and for visual psychophysics on a cellular scale</a:t>
            </a:r>
          </a:p>
        </p:txBody>
      </p:sp>
      <p:sp>
        <p:nvSpPr>
          <p:cNvPr id="487450" name="Text Box 26"/>
          <p:cNvSpPr txBox="1">
            <a:spLocks noChangeArrowheads="1"/>
          </p:cNvSpPr>
          <p:nvPr/>
        </p:nvSpPr>
        <p:spPr bwMode="auto">
          <a:xfrm>
            <a:off x="1199655" y="5564168"/>
            <a:ext cx="18900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Joe Carroll, Alf </a:t>
            </a:r>
            <a:r>
              <a:rPr lang="en-US" sz="1400" i="1" dirty="0" err="1">
                <a:cs typeface="ＭＳ Ｐゴシック" charset="0"/>
              </a:rPr>
              <a:t>Dubra</a:t>
            </a:r>
            <a:endParaRPr lang="en-US" sz="1400" i="1" dirty="0">
              <a:cs typeface="ＭＳ Ｐゴシック" charset="0"/>
            </a:endParaRPr>
          </a:p>
        </p:txBody>
      </p:sp>
      <p:pic>
        <p:nvPicPr>
          <p:cNvPr id="487458" name="Picture 34" descr="AO_off_on_confocal_V9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r="33667"/>
          <a:stretch>
            <a:fillRect/>
          </a:stretch>
        </p:blipFill>
        <p:spPr bwMode="auto">
          <a:xfrm>
            <a:off x="3726614" y="1721901"/>
            <a:ext cx="1654175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64" name="Picture 40" descr="RPEcell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86" t="27798" r="1271"/>
          <a:stretch>
            <a:fillRect/>
          </a:stretch>
        </p:blipFill>
        <p:spPr bwMode="auto">
          <a:xfrm>
            <a:off x="5479993" y="1721901"/>
            <a:ext cx="17002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70" name="Text Box 46"/>
          <p:cNvSpPr txBox="1">
            <a:spLocks noChangeAspect="1" noChangeArrowheads="1"/>
          </p:cNvSpPr>
          <p:nvPr/>
        </p:nvSpPr>
        <p:spPr bwMode="auto">
          <a:xfrm>
            <a:off x="570428" y="1318432"/>
            <a:ext cx="2974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b="1" dirty="0">
                <a:cs typeface="ＭＳ Ｐゴシック" charset="0"/>
              </a:rPr>
              <a:t>Cone &amp; rod photoreceptors</a:t>
            </a:r>
            <a:endParaRPr lang="en-US" sz="1600" dirty="0">
              <a:cs typeface="ＭＳ Ｐゴシック" charset="0"/>
            </a:endParaRPr>
          </a:p>
        </p:txBody>
      </p:sp>
      <p:sp>
        <p:nvSpPr>
          <p:cNvPr id="487471" name="Text Box 47"/>
          <p:cNvSpPr txBox="1">
            <a:spLocks noChangeAspect="1" noChangeArrowheads="1"/>
          </p:cNvSpPr>
          <p:nvPr/>
        </p:nvSpPr>
        <p:spPr bwMode="auto">
          <a:xfrm>
            <a:off x="3476582" y="1318432"/>
            <a:ext cx="215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b="1" dirty="0">
                <a:cs typeface="ＭＳ Ｐゴシック" charset="0"/>
              </a:rPr>
              <a:t>Ganglion cells</a:t>
            </a:r>
            <a:endParaRPr lang="en-US" sz="1600" dirty="0">
              <a:cs typeface="ＭＳ Ｐゴシック" charset="0"/>
            </a:endParaRPr>
          </a:p>
        </p:txBody>
      </p:sp>
      <p:sp>
        <p:nvSpPr>
          <p:cNvPr id="487472" name="Text Box 48"/>
          <p:cNvSpPr txBox="1">
            <a:spLocks noChangeAspect="1" noChangeArrowheads="1"/>
          </p:cNvSpPr>
          <p:nvPr/>
        </p:nvSpPr>
        <p:spPr bwMode="auto">
          <a:xfrm>
            <a:off x="5644299" y="1318432"/>
            <a:ext cx="137160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cs typeface="ＭＳ Ｐゴシック" charset="0"/>
              </a:rPr>
              <a:t>RPE</a:t>
            </a:r>
            <a:endParaRPr lang="en-US" sz="1600" dirty="0">
              <a:cs typeface="ＭＳ Ｐゴシック" charset="0"/>
            </a:endParaRPr>
          </a:p>
        </p:txBody>
      </p:sp>
      <p:sp>
        <p:nvSpPr>
          <p:cNvPr id="487473" name="Text Box 49"/>
          <p:cNvSpPr txBox="1">
            <a:spLocks noChangeArrowheads="1"/>
          </p:cNvSpPr>
          <p:nvPr/>
        </p:nvSpPr>
        <p:spPr bwMode="auto">
          <a:xfrm>
            <a:off x="67189" y="3893665"/>
            <a:ext cx="27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*</a:t>
            </a:r>
          </a:p>
        </p:txBody>
      </p:sp>
      <p:sp>
        <p:nvSpPr>
          <p:cNvPr id="487475" name="Text Box 51"/>
          <p:cNvSpPr txBox="1">
            <a:spLocks noChangeArrowheads="1"/>
          </p:cNvSpPr>
          <p:nvPr/>
        </p:nvSpPr>
        <p:spPr bwMode="auto">
          <a:xfrm>
            <a:off x="988545" y="5836187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FFCC00"/>
                </a:solidFill>
              </a:rPr>
              <a:t>*</a:t>
            </a:r>
          </a:p>
        </p:txBody>
      </p:sp>
      <p:sp>
        <p:nvSpPr>
          <p:cNvPr id="487478" name="Text Box 54"/>
          <p:cNvSpPr txBox="1">
            <a:spLocks noChangeArrowheads="1"/>
          </p:cNvSpPr>
          <p:nvPr/>
        </p:nvSpPr>
        <p:spPr bwMode="auto">
          <a:xfrm>
            <a:off x="1960547" y="1721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#</a:t>
            </a:r>
          </a:p>
        </p:txBody>
      </p:sp>
      <p:sp>
        <p:nvSpPr>
          <p:cNvPr id="487479" name="Text Box 55"/>
          <p:cNvSpPr txBox="1">
            <a:spLocks noChangeArrowheads="1"/>
          </p:cNvSpPr>
          <p:nvPr/>
        </p:nvSpPr>
        <p:spPr bwMode="auto">
          <a:xfrm>
            <a:off x="1968037" y="4156130"/>
            <a:ext cx="358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87480" name="Text Box 56"/>
          <p:cNvSpPr txBox="1">
            <a:spLocks noChangeArrowheads="1"/>
          </p:cNvSpPr>
          <p:nvPr/>
        </p:nvSpPr>
        <p:spPr bwMode="auto">
          <a:xfrm>
            <a:off x="3776103" y="1721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†</a:t>
            </a:r>
          </a:p>
        </p:txBody>
      </p:sp>
      <p:sp>
        <p:nvSpPr>
          <p:cNvPr id="487481" name="Text Box 57"/>
          <p:cNvSpPr txBox="1">
            <a:spLocks noChangeArrowheads="1"/>
          </p:cNvSpPr>
          <p:nvPr/>
        </p:nvSpPr>
        <p:spPr bwMode="auto">
          <a:xfrm>
            <a:off x="3725864" y="3893665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FFCC00"/>
                </a:solidFill>
              </a:rPr>
              <a:t>‡</a:t>
            </a:r>
          </a:p>
        </p:txBody>
      </p:sp>
      <p:sp>
        <p:nvSpPr>
          <p:cNvPr id="487482" name="Text Box 58"/>
          <p:cNvSpPr txBox="1">
            <a:spLocks noChangeArrowheads="1"/>
          </p:cNvSpPr>
          <p:nvPr/>
        </p:nvSpPr>
        <p:spPr bwMode="auto">
          <a:xfrm>
            <a:off x="5494809" y="1721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†</a:t>
            </a:r>
          </a:p>
        </p:txBody>
      </p:sp>
      <p:sp>
        <p:nvSpPr>
          <p:cNvPr id="487483" name="Text Box 59"/>
          <p:cNvSpPr txBox="1">
            <a:spLocks noChangeArrowheads="1"/>
          </p:cNvSpPr>
          <p:nvPr/>
        </p:nvSpPr>
        <p:spPr bwMode="auto">
          <a:xfrm>
            <a:off x="5491794" y="3904905"/>
            <a:ext cx="389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87484" name="Text Box 60"/>
          <p:cNvSpPr txBox="1">
            <a:spLocks noChangeArrowheads="1"/>
          </p:cNvSpPr>
          <p:nvPr/>
        </p:nvSpPr>
        <p:spPr bwMode="auto">
          <a:xfrm>
            <a:off x="969495" y="5531360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</a:rPr>
              <a:t>#</a:t>
            </a:r>
          </a:p>
        </p:txBody>
      </p:sp>
      <p:sp>
        <p:nvSpPr>
          <p:cNvPr id="487485" name="Text Box 61"/>
          <p:cNvSpPr txBox="1">
            <a:spLocks noChangeArrowheads="1"/>
          </p:cNvSpPr>
          <p:nvPr/>
        </p:nvSpPr>
        <p:spPr bwMode="auto">
          <a:xfrm>
            <a:off x="969495" y="6295996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FFCC00"/>
                </a:solidFill>
                <a:cs typeface="Arial" charset="0"/>
              </a:rPr>
              <a:t>†</a:t>
            </a:r>
          </a:p>
        </p:txBody>
      </p:sp>
      <p:sp>
        <p:nvSpPr>
          <p:cNvPr id="487490" name="Text Box 66"/>
          <p:cNvSpPr txBox="1">
            <a:spLocks noChangeAspect="1" noChangeArrowheads="1"/>
          </p:cNvSpPr>
          <p:nvPr/>
        </p:nvSpPr>
        <p:spPr bwMode="auto">
          <a:xfrm>
            <a:off x="4957706" y="3361789"/>
            <a:ext cx="274478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b="1" dirty="0">
                <a:cs typeface="ＭＳ Ｐゴシック" charset="0"/>
              </a:rPr>
              <a:t>Vasculature</a:t>
            </a:r>
          </a:p>
          <a:p>
            <a:pPr algn="ctr" eaLnBrk="0" hangingPunct="0"/>
            <a:r>
              <a:rPr lang="en-US" sz="1600" b="1" dirty="0">
                <a:cs typeface="ＭＳ Ｐゴシック" charset="0"/>
              </a:rPr>
              <a:t>&amp; Blood Flow</a:t>
            </a:r>
            <a:endParaRPr lang="en-US" sz="1600" dirty="0">
              <a:cs typeface="ＭＳ Ｐゴシック" charset="0"/>
            </a:endParaRPr>
          </a:p>
        </p:txBody>
      </p:sp>
      <p:pic>
        <p:nvPicPr>
          <p:cNvPr id="4" name="StabilizedE_RawVideo_cropped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50252" y="3895983"/>
            <a:ext cx="1682496" cy="1682496"/>
          </a:xfrm>
          <a:prstGeom prst="rect">
            <a:avLst/>
          </a:prstGeom>
        </p:spPr>
      </p:pic>
      <p:pic>
        <p:nvPicPr>
          <p:cNvPr id="5" name="Picture 4" descr="Carroll_Figure2_revised.tif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0" t="58594" r="56699" b="7666"/>
          <a:stretch/>
        </p:blipFill>
        <p:spPr>
          <a:xfrm>
            <a:off x="117992" y="1707614"/>
            <a:ext cx="1676399" cy="1676400"/>
          </a:xfrm>
          <a:prstGeom prst="rect">
            <a:avLst/>
          </a:prstGeom>
        </p:spPr>
      </p:pic>
      <p:sp>
        <p:nvSpPr>
          <p:cNvPr id="44" name="Text Box 54"/>
          <p:cNvSpPr txBox="1">
            <a:spLocks noChangeArrowheads="1"/>
          </p:cNvSpPr>
          <p:nvPr/>
        </p:nvSpPr>
        <p:spPr bwMode="auto">
          <a:xfrm>
            <a:off x="117991" y="1721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#</a:t>
            </a:r>
          </a:p>
        </p:txBody>
      </p:sp>
      <p:sp>
        <p:nvSpPr>
          <p:cNvPr id="45" name="Text Box 55"/>
          <p:cNvSpPr txBox="1">
            <a:spLocks noChangeArrowheads="1"/>
          </p:cNvSpPr>
          <p:nvPr/>
        </p:nvSpPr>
        <p:spPr bwMode="auto">
          <a:xfrm>
            <a:off x="945724" y="6047839"/>
            <a:ext cx="358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✜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199655" y="6063721"/>
            <a:ext cx="2532487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Donald Miller, </a:t>
            </a:r>
            <a:r>
              <a:rPr lang="en-US" sz="1400" i="1" dirty="0">
                <a:latin typeface="+mj-lt"/>
                <a:cs typeface="ＭＳ Ｐゴシック" charset="0"/>
              </a:rPr>
              <a:t>Omer </a:t>
            </a:r>
            <a:r>
              <a:rPr lang="en-US" sz="1400" i="1" dirty="0" err="1">
                <a:latin typeface="+mj-lt"/>
              </a:rPr>
              <a:t>Kocaoglu</a:t>
            </a:r>
            <a:endParaRPr lang="en-US" sz="1400" i="1" dirty="0">
              <a:latin typeface="+mj-lt"/>
              <a:cs typeface="ＭＳ Ｐゴシック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1199650" y="6309258"/>
            <a:ext cx="325385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1400" i="1" dirty="0"/>
              <a:t>Dan Gray, Jessica Morgan, Jason Porter, Bill </a:t>
            </a:r>
            <a:r>
              <a:rPr lang="en-US" sz="1400" i="1" dirty="0" err="1"/>
              <a:t>Merigan</a:t>
            </a:r>
            <a:r>
              <a:rPr lang="en-US" sz="1400" i="1" dirty="0"/>
              <a:t>, David Williams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4933584" y="5832706"/>
            <a:ext cx="1367361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Stephen Burns</a:t>
            </a: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933584" y="5564168"/>
            <a:ext cx="23021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Ying </a:t>
            </a:r>
            <a:r>
              <a:rPr lang="en-US" sz="1400" i="1" dirty="0" err="1">
                <a:cs typeface="ＭＳ Ｐゴシック" charset="0"/>
              </a:rPr>
              <a:t>Geng</a:t>
            </a:r>
            <a:r>
              <a:rPr lang="en-US" sz="1400" i="1" dirty="0">
                <a:cs typeface="ＭＳ Ｐゴシック" charset="0"/>
              </a:rPr>
              <a:t>, David Williams</a:t>
            </a: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4692385" y="5831424"/>
            <a:ext cx="3385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1400" dirty="0">
              <a:solidFill>
                <a:srgbClr val="FFCC00"/>
              </a:solidFill>
            </a:endParaRP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4698497" y="6340561"/>
            <a:ext cx="3263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en-US" sz="1400" dirty="0">
              <a:solidFill>
                <a:srgbClr val="FFCC00"/>
              </a:solidFill>
            </a:endParaRPr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4702661" y="6047839"/>
            <a:ext cx="318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4933584" y="6089122"/>
            <a:ext cx="430675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sz="1400" i="1" dirty="0">
                <a:cs typeface="ＭＳ Ｐゴシック" charset="0"/>
              </a:rPr>
              <a:t>Heidi Hofer, Austin </a:t>
            </a:r>
            <a:r>
              <a:rPr lang="en-US" sz="1400" i="1" dirty="0" err="1">
                <a:cs typeface="ＭＳ Ｐゴシック" charset="0"/>
              </a:rPr>
              <a:t>Roorda</a:t>
            </a:r>
            <a:r>
              <a:rPr lang="en-US" sz="1400" i="1" dirty="0">
                <a:cs typeface="ＭＳ Ｐゴシック" charset="0"/>
              </a:rPr>
              <a:t>, Joe Carroll, D. Williams</a:t>
            </a: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933579" y="6343126"/>
            <a:ext cx="325385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1400" i="1" dirty="0"/>
              <a:t>Austin </a:t>
            </a:r>
            <a:r>
              <a:rPr lang="en-US" sz="1400" i="1" dirty="0" err="1"/>
              <a:t>Roorda</a:t>
            </a:r>
            <a:r>
              <a:rPr lang="en-US" sz="1400" i="1" dirty="0"/>
              <a:t>, Curt Vogel, David </a:t>
            </a:r>
            <a:r>
              <a:rPr lang="en-US" sz="1400" i="1" dirty="0" err="1"/>
              <a:t>Arathorn</a:t>
            </a:r>
            <a:endParaRPr lang="en-US" sz="1400" i="1" dirty="0"/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7329622" y="3895983"/>
            <a:ext cx="3263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FF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endParaRPr lang="en-US" sz="1400" dirty="0">
              <a:solidFill>
                <a:srgbClr val="FFCC00"/>
              </a:solidFill>
            </a:endParaRPr>
          </a:p>
        </p:txBody>
      </p:sp>
      <p:sp>
        <p:nvSpPr>
          <p:cNvPr id="42" name="Text Box 66"/>
          <p:cNvSpPr txBox="1">
            <a:spLocks noChangeAspect="1" noChangeArrowheads="1"/>
          </p:cNvSpPr>
          <p:nvPr/>
        </p:nvSpPr>
        <p:spPr bwMode="auto">
          <a:xfrm>
            <a:off x="7503821" y="1168918"/>
            <a:ext cx="137535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bg1"/>
                </a:solidFill>
                <a:cs typeface="ＭＳ Ｐゴシック" charset="0"/>
              </a:rPr>
              <a:t>Functional Testing</a:t>
            </a:r>
            <a:endParaRPr lang="en-US" sz="1600" dirty="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47" name="Picture 8"/>
          <p:cNvPicPr preferRelativeResize="0">
            <a:picLocks noChangeAspect="1" noChangeArrowheads="1"/>
          </p:cNvPicPr>
          <p:nvPr/>
        </p:nvPicPr>
        <p:blipFill rotWithShape="1">
          <a:blip r:embed="rId2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15122" r="18519" b="18579"/>
          <a:stretch/>
        </p:blipFill>
        <p:spPr bwMode="auto">
          <a:xfrm>
            <a:off x="7350252" y="1721901"/>
            <a:ext cx="1679915" cy="168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7858123" y="2439925"/>
            <a:ext cx="2744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7350252" y="1721901"/>
            <a:ext cx="318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CC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endParaRPr lang="en-US" dirty="0">
              <a:solidFill>
                <a:srgbClr val="FFCC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45230" y="4555060"/>
            <a:ext cx="1426464" cy="0"/>
          </a:xfrm>
          <a:prstGeom prst="line">
            <a:avLst/>
          </a:prstGeom>
          <a:ln>
            <a:solidFill>
              <a:srgbClr val="B200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936182" y="782782"/>
            <a:ext cx="93985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864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9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  <p:bldLst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C416-7192-8E4E-BB11-0490EEB2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Applications of AO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D7F89-DF1A-1C44-BEBD-73652D6C4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" y="1427163"/>
            <a:ext cx="4462463" cy="5430837"/>
          </a:xfrm>
        </p:spPr>
        <p:txBody>
          <a:bodyPr/>
          <a:lstStyle/>
          <a:p>
            <a:pPr>
              <a:defRPr/>
            </a:pP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Basic science imaging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Properties of retinal cells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Color vision mechanisms</a:t>
            </a:r>
          </a:p>
          <a:p>
            <a:pPr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 </a:t>
            </a: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Clinical applications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Early diagnosis of disease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Track disease progression, test efficacy of new drugs</a:t>
            </a:r>
          </a:p>
          <a:p>
            <a:pPr>
              <a:defRPr/>
            </a:pP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  <a:cs typeface="ヒラギノ角ゴ Pro W3" charset="0"/>
              </a:rPr>
              <a:t> Functional imaging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Relation between structure and function</a:t>
            </a:r>
          </a:p>
          <a:p>
            <a:pPr marL="519113" lvl="1" indent="-173038">
              <a:defRPr/>
            </a:pPr>
            <a:r>
              <a:rPr 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charset="0"/>
              </a:rPr>
              <a:t>Study retinal circuitry</a:t>
            </a:r>
          </a:p>
          <a:p>
            <a:pPr marL="519113" lvl="1" indent="-173038">
              <a:defRPr/>
            </a:pPr>
            <a:endParaRPr lang="en-US" b="0">
              <a:solidFill>
                <a:srgbClr val="FFCD7F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 W3" charset="0"/>
            </a:endParaRPr>
          </a:p>
          <a:p>
            <a:pPr marL="519113" lvl="1" indent="-173038">
              <a:defRPr/>
            </a:pPr>
            <a:endParaRPr lang="en-US" b="0">
              <a:solidFill>
                <a:srgbClr val="FFCD7F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 W3" charset="0"/>
            </a:endParaRPr>
          </a:p>
          <a:p>
            <a:pPr>
              <a:defRPr/>
            </a:pPr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72CA54-9258-1B4C-B737-8F774D7D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6925" y="1370013"/>
            <a:ext cx="4352925" cy="4876800"/>
          </a:xfrm>
        </p:spPr>
        <p:txBody>
          <a:bodyPr/>
          <a:lstStyle/>
          <a:p>
            <a:pPr marL="119063" indent="-173038"/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 Vision science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Vision benefits of aberration correction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Optical and neural limits of human vision</a:t>
            </a:r>
          </a:p>
          <a:p>
            <a:pPr marL="119063" indent="-173038"/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 Dynamical studies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Blood flow in the eye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Eye motion</a:t>
            </a:r>
          </a:p>
          <a:p>
            <a:pPr marL="119063" indent="-173038"/>
            <a:r>
              <a:rPr lang="en-US" altLang="en-US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 Precision light delivery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Stimulate single cells</a:t>
            </a:r>
          </a:p>
          <a:p>
            <a:pPr lvl="1"/>
            <a:r>
              <a:rPr lang="en-US" altLang="en-US" b="0">
                <a:solidFill>
                  <a:srgbClr val="FFCD7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Targeted laser treatment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493164-8EBC-9F49-AF85-B23D688A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" y="0"/>
            <a:ext cx="9123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81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Line 2">
            <a:extLst>
              <a:ext uri="{FF2B5EF4-FFF2-40B4-BE49-F238E27FC236}">
                <a16:creationId xmlns:a16="http://schemas.microsoft.com/office/drawing/2014/main" id="{1DA14B15-2767-AB44-BD04-616D8E4A9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997200"/>
            <a:ext cx="809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Line 3">
            <a:extLst>
              <a:ext uri="{FF2B5EF4-FFF2-40B4-BE49-F238E27FC236}">
                <a16:creationId xmlns:a16="http://schemas.microsoft.com/office/drawing/2014/main" id="{EC210FA2-97DA-6644-A26F-65071D529F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8600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Line 4">
            <a:extLst>
              <a:ext uri="{FF2B5EF4-FFF2-40B4-BE49-F238E27FC236}">
                <a16:creationId xmlns:a16="http://schemas.microsoft.com/office/drawing/2014/main" id="{7C1ACF35-E451-D346-819B-7B067AE5BE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7400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Line 5">
            <a:extLst>
              <a:ext uri="{FF2B5EF4-FFF2-40B4-BE49-F238E27FC236}">
                <a16:creationId xmlns:a16="http://schemas.microsoft.com/office/drawing/2014/main" id="{240E9327-2ED6-3743-9C58-26B4AE30D0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7788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Line 6">
            <a:extLst>
              <a:ext uri="{FF2B5EF4-FFF2-40B4-BE49-F238E27FC236}">
                <a16:creationId xmlns:a16="http://schemas.microsoft.com/office/drawing/2014/main" id="{014F34D1-F956-D341-A3EC-01919238CB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45000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Line 7">
            <a:extLst>
              <a:ext uri="{FF2B5EF4-FFF2-40B4-BE49-F238E27FC236}">
                <a16:creationId xmlns:a16="http://schemas.microsoft.com/office/drawing/2014/main" id="{7E278AA9-C77E-9B4E-8D29-AFF83CC363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9675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Line 8">
            <a:extLst>
              <a:ext uri="{FF2B5EF4-FFF2-40B4-BE49-F238E27FC236}">
                <a16:creationId xmlns:a16="http://schemas.microsoft.com/office/drawing/2014/main" id="{FEF1CF9C-F017-5443-82A6-EDB119AA9C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888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9">
            <a:extLst>
              <a:ext uri="{FF2B5EF4-FFF2-40B4-BE49-F238E27FC236}">
                <a16:creationId xmlns:a16="http://schemas.microsoft.com/office/drawing/2014/main" id="{6C11E587-1664-D147-8BB4-C8E7D832BB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4100" y="2957513"/>
            <a:ext cx="0" cy="777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Line 10">
            <a:extLst>
              <a:ext uri="{FF2B5EF4-FFF2-40B4-BE49-F238E27FC236}">
                <a16:creationId xmlns:a16="http://schemas.microsoft.com/office/drawing/2014/main" id="{478F9214-5A86-1D48-9961-DFBCE910B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4575" y="2997200"/>
            <a:ext cx="31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691" name="Rectangle 11">
            <a:extLst>
              <a:ext uri="{FF2B5EF4-FFF2-40B4-BE49-F238E27FC236}">
                <a16:creationId xmlns:a16="http://schemas.microsoft.com/office/drawing/2014/main" id="{AFF70ADD-8D77-0C45-A439-BC58B8659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07963"/>
            <a:ext cx="772160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3200" b="1" i="1">
                <a:solidFill>
                  <a:srgbClr val="FFD5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Mapping the trichromatic cone mosaic</a:t>
            </a:r>
          </a:p>
        </p:txBody>
      </p:sp>
      <p:sp>
        <p:nvSpPr>
          <p:cNvPr id="63499" name="Line 12">
            <a:extLst>
              <a:ext uri="{FF2B5EF4-FFF2-40B4-BE49-F238E27FC236}">
                <a16:creationId xmlns:a16="http://schemas.microsoft.com/office/drawing/2014/main" id="{F731B67C-A528-2145-B9B7-C4A470130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5903913"/>
            <a:ext cx="873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Line 13">
            <a:extLst>
              <a:ext uri="{FF2B5EF4-FFF2-40B4-BE49-F238E27FC236}">
                <a16:creationId xmlns:a16="http://schemas.microsoft.com/office/drawing/2014/main" id="{34F1F7CE-7EE7-9C42-B0E0-65442D948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5514975"/>
            <a:ext cx="873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Line 14">
            <a:extLst>
              <a:ext uri="{FF2B5EF4-FFF2-40B4-BE49-F238E27FC236}">
                <a16:creationId xmlns:a16="http://schemas.microsoft.com/office/drawing/2014/main" id="{78B1E93E-C3DF-2645-B957-0F3A07C85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5126038"/>
            <a:ext cx="873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Line 15">
            <a:extLst>
              <a:ext uri="{FF2B5EF4-FFF2-40B4-BE49-F238E27FC236}">
                <a16:creationId xmlns:a16="http://schemas.microsoft.com/office/drawing/2014/main" id="{91DB9496-CB08-8344-BC0D-BA22A0EC7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4725988"/>
            <a:ext cx="873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Line 16">
            <a:extLst>
              <a:ext uri="{FF2B5EF4-FFF2-40B4-BE49-F238E27FC236}">
                <a16:creationId xmlns:a16="http://schemas.microsoft.com/office/drawing/2014/main" id="{10FF3305-257D-474A-9A38-6126D2F1C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4340225"/>
            <a:ext cx="873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Line 17">
            <a:extLst>
              <a:ext uri="{FF2B5EF4-FFF2-40B4-BE49-F238E27FC236}">
                <a16:creationId xmlns:a16="http://schemas.microsoft.com/office/drawing/2014/main" id="{B2D0B2D2-3D59-FC4F-864E-C7520C18D7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2725" y="5862638"/>
            <a:ext cx="0" cy="793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05" name="Group 18">
            <a:extLst>
              <a:ext uri="{FF2B5EF4-FFF2-40B4-BE49-F238E27FC236}">
                <a16:creationId xmlns:a16="http://schemas.microsoft.com/office/drawing/2014/main" id="{7D7B7A3B-787E-9741-9FD0-F00D3D05B552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873125"/>
            <a:ext cx="7643813" cy="5619750"/>
            <a:chOff x="376" y="192"/>
            <a:chExt cx="5114" cy="3812"/>
          </a:xfrm>
        </p:grpSpPr>
        <p:pic>
          <p:nvPicPr>
            <p:cNvPr id="63508" name="Picture 19">
              <a:extLst>
                <a:ext uri="{FF2B5EF4-FFF2-40B4-BE49-F238E27FC236}">
                  <a16:creationId xmlns:a16="http://schemas.microsoft.com/office/drawing/2014/main" id="{CE4A817D-FB81-204E-8904-C4147ACBE71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9" t="23705" r="17690" b="24022"/>
            <a:stretch>
              <a:fillRect/>
            </a:stretch>
          </p:blipFill>
          <p:spPr bwMode="auto">
            <a:xfrm>
              <a:off x="376" y="1445"/>
              <a:ext cx="1164" cy="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9" name="Picture 20">
              <a:extLst>
                <a:ext uri="{FF2B5EF4-FFF2-40B4-BE49-F238E27FC236}">
                  <a16:creationId xmlns:a16="http://schemas.microsoft.com/office/drawing/2014/main" id="{3A2C4D58-9016-C345-8815-77C256BC13F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7" t="25439" r="35942" b="21036"/>
            <a:stretch>
              <a:fillRect/>
            </a:stretch>
          </p:blipFill>
          <p:spPr bwMode="auto">
            <a:xfrm>
              <a:off x="381" y="2695"/>
              <a:ext cx="1154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0" name="Picture 21">
              <a:extLst>
                <a:ext uri="{FF2B5EF4-FFF2-40B4-BE49-F238E27FC236}">
                  <a16:creationId xmlns:a16="http://schemas.microsoft.com/office/drawing/2014/main" id="{0A903D05-6902-FF4F-8C23-17E3B0447C2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" t="23502" r="40083" b="24448"/>
            <a:stretch>
              <a:fillRect/>
            </a:stretch>
          </p:blipFill>
          <p:spPr bwMode="auto">
            <a:xfrm>
              <a:off x="4273" y="2694"/>
              <a:ext cx="1152" cy="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1" name="Picture 22">
              <a:extLst>
                <a:ext uri="{FF2B5EF4-FFF2-40B4-BE49-F238E27FC236}">
                  <a16:creationId xmlns:a16="http://schemas.microsoft.com/office/drawing/2014/main" id="{9459D22D-2B0D-074F-9A1C-494778F541D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4" t="31090" r="24767" b="10039"/>
            <a:stretch>
              <a:fillRect/>
            </a:stretch>
          </p:blipFill>
          <p:spPr bwMode="auto">
            <a:xfrm>
              <a:off x="1673" y="193"/>
              <a:ext cx="1153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2" name="Picture 23">
              <a:extLst>
                <a:ext uri="{FF2B5EF4-FFF2-40B4-BE49-F238E27FC236}">
                  <a16:creationId xmlns:a16="http://schemas.microsoft.com/office/drawing/2014/main" id="{18E16A53-6C6B-4841-A7F4-3504830A74C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" t="35335" r="32552" b="11031"/>
            <a:stretch>
              <a:fillRect/>
            </a:stretch>
          </p:blipFill>
          <p:spPr bwMode="auto">
            <a:xfrm>
              <a:off x="4273" y="194"/>
              <a:ext cx="115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3" name="Picture 24">
              <a:extLst>
                <a:ext uri="{FF2B5EF4-FFF2-40B4-BE49-F238E27FC236}">
                  <a16:creationId xmlns:a16="http://schemas.microsoft.com/office/drawing/2014/main" id="{2786C551-D3F5-1E49-B88C-56D2D42B2EF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6" t="27150" r="34590" b="15775"/>
            <a:stretch>
              <a:fillRect/>
            </a:stretch>
          </p:blipFill>
          <p:spPr bwMode="auto">
            <a:xfrm>
              <a:off x="1680" y="1446"/>
              <a:ext cx="114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4" name="Picture 25">
              <a:extLst>
                <a:ext uri="{FF2B5EF4-FFF2-40B4-BE49-F238E27FC236}">
                  <a16:creationId xmlns:a16="http://schemas.microsoft.com/office/drawing/2014/main" id="{80DD94FF-A1A2-6B4A-BA32-4BC97FFD6C5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4" t="18204" r="7617" b="11545"/>
            <a:stretch>
              <a:fillRect/>
            </a:stretch>
          </p:blipFill>
          <p:spPr bwMode="auto">
            <a:xfrm>
              <a:off x="4273" y="1446"/>
              <a:ext cx="1151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5" name="Picture 26">
              <a:extLst>
                <a:ext uri="{FF2B5EF4-FFF2-40B4-BE49-F238E27FC236}">
                  <a16:creationId xmlns:a16="http://schemas.microsoft.com/office/drawing/2014/main" id="{5965DD7F-66D7-B34B-90F4-2AF253DFD3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6" t="29524" r="11458" b="4976"/>
            <a:stretch>
              <a:fillRect/>
            </a:stretch>
          </p:blipFill>
          <p:spPr bwMode="auto">
            <a:xfrm>
              <a:off x="2992" y="2693"/>
              <a:ext cx="1149" cy="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6" name="Picture 27">
              <a:extLst>
                <a:ext uri="{FF2B5EF4-FFF2-40B4-BE49-F238E27FC236}">
                  <a16:creationId xmlns:a16="http://schemas.microsoft.com/office/drawing/2014/main" id="{2DEF5947-6001-DA4D-921E-8E29912CC2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7" t="12369" r="15417" b="12758"/>
            <a:stretch>
              <a:fillRect/>
            </a:stretch>
          </p:blipFill>
          <p:spPr bwMode="auto">
            <a:xfrm>
              <a:off x="1675" y="2697"/>
              <a:ext cx="1157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7" name="Picture 28">
              <a:extLst>
                <a:ext uri="{FF2B5EF4-FFF2-40B4-BE49-F238E27FC236}">
                  <a16:creationId xmlns:a16="http://schemas.microsoft.com/office/drawing/2014/main" id="{2A9BD386-FCD7-F044-80B7-10C6C97313F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0" t="19176" r="8888" b="13586"/>
            <a:stretch>
              <a:fillRect/>
            </a:stretch>
          </p:blipFill>
          <p:spPr bwMode="auto">
            <a:xfrm>
              <a:off x="2989" y="1448"/>
              <a:ext cx="115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8" name="Picture 29">
              <a:extLst>
                <a:ext uri="{FF2B5EF4-FFF2-40B4-BE49-F238E27FC236}">
                  <a16:creationId xmlns:a16="http://schemas.microsoft.com/office/drawing/2014/main" id="{3B00F780-7807-7942-A615-FAAA4471E13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3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6" t="27635" r="10840" b="7971"/>
            <a:stretch>
              <a:fillRect/>
            </a:stretch>
          </p:blipFill>
          <p:spPr bwMode="auto">
            <a:xfrm>
              <a:off x="383" y="196"/>
              <a:ext cx="1150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9" name="Picture 30">
              <a:extLst>
                <a:ext uri="{FF2B5EF4-FFF2-40B4-BE49-F238E27FC236}">
                  <a16:creationId xmlns:a16="http://schemas.microsoft.com/office/drawing/2014/main" id="{23EA68A1-0550-A54D-BD0D-2B8BE5C3876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8" t="2483" r="7082" b="13449"/>
            <a:stretch>
              <a:fillRect/>
            </a:stretch>
          </p:blipFill>
          <p:spPr bwMode="auto">
            <a:xfrm>
              <a:off x="2987" y="195"/>
              <a:ext cx="1154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20" name="Text Box 31">
              <a:extLst>
                <a:ext uri="{FF2B5EF4-FFF2-40B4-BE49-F238E27FC236}">
                  <a16:creationId xmlns:a16="http://schemas.microsoft.com/office/drawing/2014/main" id="{D898671F-ED96-B347-9B07-C0C766613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" y="2354"/>
              <a:ext cx="3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MD</a:t>
              </a:r>
            </a:p>
          </p:txBody>
        </p:sp>
        <p:sp>
          <p:nvSpPr>
            <p:cNvPr id="63521" name="Text Box 32">
              <a:extLst>
                <a:ext uri="{FF2B5EF4-FFF2-40B4-BE49-F238E27FC236}">
                  <a16:creationId xmlns:a16="http://schemas.microsoft.com/office/drawing/2014/main" id="{0A8A6704-CDD4-0849-B49C-827448640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2334"/>
              <a:ext cx="330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JP</a:t>
              </a:r>
            </a:p>
          </p:txBody>
        </p:sp>
        <p:sp>
          <p:nvSpPr>
            <p:cNvPr id="63522" name="Text Box 33">
              <a:extLst>
                <a:ext uri="{FF2B5EF4-FFF2-40B4-BE49-F238E27FC236}">
                  <a16:creationId xmlns:a16="http://schemas.microsoft.com/office/drawing/2014/main" id="{520644F6-7974-E24C-A89A-FC3807214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3" y="2340"/>
              <a:ext cx="33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JC</a:t>
              </a:r>
            </a:p>
          </p:txBody>
        </p:sp>
        <p:sp>
          <p:nvSpPr>
            <p:cNvPr id="63523" name="Text Box 34">
              <a:extLst>
                <a:ext uri="{FF2B5EF4-FFF2-40B4-BE49-F238E27FC236}">
                  <a16:creationId xmlns:a16="http://schemas.microsoft.com/office/drawing/2014/main" id="{CD444DC3-5BE9-964B-9548-7F33A9CA6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" y="1103"/>
              <a:ext cx="348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YY</a:t>
              </a:r>
            </a:p>
          </p:txBody>
        </p:sp>
        <p:sp>
          <p:nvSpPr>
            <p:cNvPr id="63524" name="Text Box 35">
              <a:extLst>
                <a:ext uri="{FF2B5EF4-FFF2-40B4-BE49-F238E27FC236}">
                  <a16:creationId xmlns:a16="http://schemas.microsoft.com/office/drawing/2014/main" id="{6741B204-C9F6-C644-B626-CF93AAF2C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9" y="192"/>
              <a:ext cx="131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/>
              <a:endParaRPr lang="en-US" altLang="en-US" sz="3200" b="1">
                <a:solidFill>
                  <a:srgbClr val="FFFF00"/>
                </a:solidFill>
                <a:latin typeface="Times" pitchFamily="2" charset="0"/>
              </a:endParaRPr>
            </a:p>
          </p:txBody>
        </p:sp>
        <p:sp>
          <p:nvSpPr>
            <p:cNvPr id="63525" name="Text Box 36">
              <a:extLst>
                <a:ext uri="{FF2B5EF4-FFF2-40B4-BE49-F238E27FC236}">
                  <a16:creationId xmlns:a16="http://schemas.microsoft.com/office/drawing/2014/main" id="{4D65EAB6-E718-1E48-950E-3B841D6FA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096"/>
              <a:ext cx="35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HS</a:t>
              </a:r>
            </a:p>
          </p:txBody>
        </p:sp>
        <p:sp>
          <p:nvSpPr>
            <p:cNvPr id="63526" name="Text Box 37">
              <a:extLst>
                <a:ext uri="{FF2B5EF4-FFF2-40B4-BE49-F238E27FC236}">
                  <a16:creationId xmlns:a16="http://schemas.microsoft.com/office/drawing/2014/main" id="{C7A89775-C6B2-CD4A-B09F-759883D91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3" y="1096"/>
              <a:ext cx="81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AP nasal</a:t>
              </a:r>
            </a:p>
          </p:txBody>
        </p:sp>
        <p:sp>
          <p:nvSpPr>
            <p:cNvPr id="63527" name="Text Box 38">
              <a:extLst>
                <a:ext uri="{FF2B5EF4-FFF2-40B4-BE49-F238E27FC236}">
                  <a16:creationId xmlns:a16="http://schemas.microsoft.com/office/drawing/2014/main" id="{E8EECFD3-CA46-0F47-93E1-53D7D5725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092"/>
              <a:ext cx="365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chemeClr val="bg1"/>
                  </a:solidFill>
                </a:rPr>
                <a:t>AN</a:t>
              </a:r>
            </a:p>
          </p:txBody>
        </p:sp>
        <p:sp>
          <p:nvSpPr>
            <p:cNvPr id="63528" name="Text Box 39">
              <a:extLst>
                <a:ext uri="{FF2B5EF4-FFF2-40B4-BE49-F238E27FC236}">
                  <a16:creationId xmlns:a16="http://schemas.microsoft.com/office/drawing/2014/main" id="{C4C7A322-3D90-0F43-89C6-625DE0CF6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" y="3596"/>
              <a:ext cx="35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RS</a:t>
              </a:r>
            </a:p>
          </p:txBody>
        </p:sp>
        <p:sp>
          <p:nvSpPr>
            <p:cNvPr id="63529" name="Text Box 40">
              <a:extLst>
                <a:ext uri="{FF2B5EF4-FFF2-40B4-BE49-F238E27FC236}">
                  <a16:creationId xmlns:a16="http://schemas.microsoft.com/office/drawing/2014/main" id="{E5E1476D-018F-6F4D-A312-6068E14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3609"/>
              <a:ext cx="110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00"/>
                  </a:solidFill>
                </a:rPr>
                <a:t>JW temporal</a:t>
              </a:r>
            </a:p>
          </p:txBody>
        </p:sp>
        <p:sp>
          <p:nvSpPr>
            <p:cNvPr id="63530" name="Text Box 41">
              <a:extLst>
                <a:ext uri="{FF2B5EF4-FFF2-40B4-BE49-F238E27FC236}">
                  <a16:creationId xmlns:a16="http://schemas.microsoft.com/office/drawing/2014/main" id="{B707EBCB-8B74-4146-99E3-34CD11764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597"/>
              <a:ext cx="35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BS</a:t>
              </a:r>
            </a:p>
          </p:txBody>
        </p:sp>
        <p:sp>
          <p:nvSpPr>
            <p:cNvPr id="63531" name="Text Box 42">
              <a:extLst>
                <a:ext uri="{FF2B5EF4-FFF2-40B4-BE49-F238E27FC236}">
                  <a16:creationId xmlns:a16="http://schemas.microsoft.com/office/drawing/2014/main" id="{BB0F29D5-7A85-B544-A90C-B50F1E4B2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" y="3603"/>
              <a:ext cx="835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00"/>
                  </a:solidFill>
                </a:rPr>
                <a:t>JW nasal</a:t>
              </a:r>
            </a:p>
          </p:txBody>
        </p:sp>
        <p:sp>
          <p:nvSpPr>
            <p:cNvPr id="63532" name="Text Box 43">
              <a:extLst>
                <a:ext uri="{FF2B5EF4-FFF2-40B4-BE49-F238E27FC236}">
                  <a16:creationId xmlns:a16="http://schemas.microsoft.com/office/drawing/2014/main" id="{3175FE11-5F26-8846-A61F-7EB3CE75C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" y="2345"/>
              <a:ext cx="1088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FFFF66"/>
                  </a:solidFill>
                </a:rPr>
                <a:t>AP temporal</a:t>
              </a:r>
            </a:p>
          </p:txBody>
        </p:sp>
        <p:grpSp>
          <p:nvGrpSpPr>
            <p:cNvPr id="63533" name="Group 44">
              <a:extLst>
                <a:ext uri="{FF2B5EF4-FFF2-40B4-BE49-F238E27FC236}">
                  <a16:creationId xmlns:a16="http://schemas.microsoft.com/office/drawing/2014/main" id="{8AAE3C6C-95E2-8140-BBD7-309C64228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3792"/>
              <a:ext cx="546" cy="212"/>
              <a:chOff x="837" y="3891"/>
              <a:chExt cx="546" cy="212"/>
            </a:xfrm>
          </p:grpSpPr>
          <p:sp>
            <p:nvSpPr>
              <p:cNvPr id="63534" name="Line 45">
                <a:extLst>
                  <a:ext uri="{FF2B5EF4-FFF2-40B4-BE49-F238E27FC236}">
                    <a16:creationId xmlns:a16="http://schemas.microsoft.com/office/drawing/2014/main" id="{E039DCEC-36E8-1647-9C8E-59B2F4CF0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8" y="3891"/>
                <a:ext cx="287" cy="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5" name="Text Box 46">
                <a:extLst>
                  <a:ext uri="{FF2B5EF4-FFF2-40B4-BE49-F238E27FC236}">
                    <a16:creationId xmlns:a16="http://schemas.microsoft.com/office/drawing/2014/main" id="{85DB3F65-5B95-2346-963F-AC456313A4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7" y="3912"/>
                <a:ext cx="546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r>
                  <a:rPr lang="en-US" altLang="en-US" sz="1200">
                    <a:solidFill>
                      <a:srgbClr val="FFFF00"/>
                    </a:solidFill>
                  </a:rPr>
                  <a:t>5 arcmin</a:t>
                </a:r>
                <a:endParaRPr lang="en-US" altLang="en-US" sz="1200" b="1">
                  <a:solidFill>
                    <a:srgbClr val="FFFF00"/>
                  </a:solidFill>
                  <a:latin typeface="Times" pitchFamily="2" charset="0"/>
                </a:endParaRPr>
              </a:p>
            </p:txBody>
          </p:sp>
        </p:grpSp>
      </p:grpSp>
      <p:sp>
        <p:nvSpPr>
          <p:cNvPr id="63506" name="Text Box 47">
            <a:extLst>
              <a:ext uri="{FF2B5EF4-FFF2-40B4-BE49-F238E27FC236}">
                <a16:creationId xmlns:a16="http://schemas.microsoft.com/office/drawing/2014/main" id="{DABBD36E-AEA6-1646-BF9D-EEF2908FB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8" y="6389688"/>
            <a:ext cx="4203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/>
              <a:t>Roorda &amp; Williams (1999) &amp; Hofer (2003)</a:t>
            </a:r>
            <a:endParaRPr lang="en-US" altLang="en-US" sz="1600" b="1" i="1">
              <a:latin typeface="Times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5AE986-E8E8-2C4B-9F39-F46683D4C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0663"/>
            <a:ext cx="8240713" cy="1200150"/>
          </a:xfrm>
          <a:prstGeom prst="rect">
            <a:avLst/>
          </a:prstGeom>
          <a:solidFill>
            <a:srgbClr val="FFEBCC"/>
          </a:solidFill>
          <a:ln w="9525">
            <a:solidFill>
              <a:srgbClr val="283BA7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283BA7"/>
                </a:solidFill>
                <a:latin typeface="+mn-lt"/>
                <a:ea typeface="+mn-ea"/>
              </a:rPr>
              <a:t>All of these 12 people have normal, nearly identical </a:t>
            </a:r>
            <a:br>
              <a:rPr lang="en-US" sz="2400" b="1" dirty="0">
                <a:solidFill>
                  <a:srgbClr val="283BA7"/>
                </a:solidFill>
                <a:latin typeface="+mn-lt"/>
                <a:ea typeface="+mn-ea"/>
              </a:rPr>
            </a:br>
            <a:r>
              <a:rPr lang="en-US" sz="2400" b="1" dirty="0">
                <a:solidFill>
                  <a:srgbClr val="283BA7"/>
                </a:solidFill>
                <a:latin typeface="+mn-lt"/>
                <a:ea typeface="+mn-ea"/>
              </a:rPr>
              <a:t>color vision despite having different relative numbers of green and red cones!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ornea.pdf">
            <a:extLst>
              <a:ext uri="{FF2B5EF4-FFF2-40B4-BE49-F238E27FC236}">
                <a16:creationId xmlns:a16="http://schemas.microsoft.com/office/drawing/2014/main" id="{83967688-920A-344D-BF69-C7FC23E7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C019-5DD0-D14F-99A6-1B1DCCC0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Clinical application: Cone tracking to follow progression of eye disease</a:t>
            </a:r>
          </a:p>
        </p:txBody>
      </p:sp>
      <p:pic>
        <p:nvPicPr>
          <p:cNvPr id="81922" name="Content Placeholder 3" descr="ConeTrackingEyeDisease.pdf">
            <a:extLst>
              <a:ext uri="{FF2B5EF4-FFF2-40B4-BE49-F238E27FC236}">
                <a16:creationId xmlns:a16="http://schemas.microsoft.com/office/drawing/2014/main" id="{AD6CCE03-156E-7A49-809D-72BCB3C9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5" r="-15625"/>
          <a:stretch>
            <a:fillRect/>
          </a:stretch>
        </p:blipFill>
        <p:spPr>
          <a:xfrm>
            <a:off x="0" y="1270000"/>
            <a:ext cx="9144000" cy="55880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7EB8-CF0B-AA48-86A2-3CA12A4E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56E5E-C6A5-5A4B-B10C-C6D2C3208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968" cy="6858000"/>
          </a:xfrm>
        </p:spPr>
      </p:pic>
    </p:spTree>
    <p:extLst>
      <p:ext uri="{BB962C8B-B14F-4D97-AF65-F5344CB8AC3E}">
        <p14:creationId xmlns:p14="http://schemas.microsoft.com/office/powerpoint/2010/main" val="302231288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5A05-4BDA-7E4D-A8D6-F2288194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836A1C-CE07-404B-BEF1-FBCAEB3E1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0456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65D4F7-D370-5541-80CC-534986A3963B}"/>
              </a:ext>
            </a:extLst>
          </p:cNvPr>
          <p:cNvGrpSpPr/>
          <p:nvPr/>
        </p:nvGrpSpPr>
        <p:grpSpPr>
          <a:xfrm>
            <a:off x="798787" y="2869324"/>
            <a:ext cx="8008882" cy="3894027"/>
            <a:chOff x="798787" y="2869324"/>
            <a:chExt cx="8008882" cy="38940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57E76E-1C56-7744-8E01-A8381142DB8B}"/>
                </a:ext>
              </a:extLst>
            </p:cNvPr>
            <p:cNvSpPr/>
            <p:nvPr/>
          </p:nvSpPr>
          <p:spPr bwMode="auto">
            <a:xfrm>
              <a:off x="7420304" y="2869324"/>
              <a:ext cx="1387365" cy="186033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5B28DE-96F2-5C42-8794-E1742B798604}"/>
                </a:ext>
              </a:extLst>
            </p:cNvPr>
            <p:cNvSpPr txBox="1"/>
            <p:nvPr/>
          </p:nvSpPr>
          <p:spPr>
            <a:xfrm>
              <a:off x="798787" y="6117020"/>
              <a:ext cx="4803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AO SLO = scanning laser ophthalmoscope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AO OCT = AO optical coherence tomography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38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71F2-67CC-C943-8E48-5EB44C45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83CB7-60B3-B942-85B4-CA3AD6BA9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293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E8F67-2380-1241-8BE4-FBD7B2209225}"/>
              </a:ext>
            </a:extLst>
          </p:cNvPr>
          <p:cNvSpPr txBox="1"/>
          <p:nvPr/>
        </p:nvSpPr>
        <p:spPr>
          <a:xfrm>
            <a:off x="2112579" y="6348247"/>
            <a:ext cx="4687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Slices through side view of retina</a:t>
            </a:r>
          </a:p>
        </p:txBody>
      </p:sp>
    </p:spTree>
    <p:extLst>
      <p:ext uri="{BB962C8B-B14F-4D97-AF65-F5344CB8AC3E}">
        <p14:creationId xmlns:p14="http://schemas.microsoft.com/office/powerpoint/2010/main" val="246437942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70E1-2B65-444D-88BF-2B982E29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DAF74-2373-3C46-888A-FE450DE16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5361186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C7DE-C0A6-5242-99F8-DE9BDC61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 W3" panose="020B0300000000000000" pitchFamily="34" charset="-128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36599-73FC-8340-80E2-1B0F33A4537B}"/>
              </a:ext>
            </a:extLst>
          </p:cNvPr>
          <p:cNvSpPr txBox="1"/>
          <p:nvPr/>
        </p:nvSpPr>
        <p:spPr>
          <a:xfrm>
            <a:off x="385763" y="1443038"/>
            <a:ext cx="7894637" cy="57086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33363" indent="-2333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690563" indent="-2333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Adaptive optics for imaging the living retina has many similarities with astronomical AO</a:t>
            </a:r>
          </a:p>
          <a:p>
            <a:pPr lvl="1" eaLnBrk="1" hangingPunct="1">
              <a:spcAft>
                <a:spcPts val="600"/>
              </a:spcAft>
              <a:buFont typeface="Lucida Grande" panose="020B0600040502020204" pitchFamily="34" charset="0"/>
              <a:buChar char="­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</a:t>
            </a:r>
            <a:r>
              <a:rPr lang="ja-JP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“</a:t>
            </a:r>
            <a:r>
              <a:rPr lang="en-US" altLang="ja-JP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Laser guide star</a:t>
            </a:r>
            <a:r>
              <a:rPr lang="ja-JP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”</a:t>
            </a:r>
            <a:r>
              <a:rPr lang="en-US" altLang="ja-JP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for wavefront sensing</a:t>
            </a:r>
          </a:p>
          <a:p>
            <a:pPr lvl="1" eaLnBrk="1" hangingPunct="1">
              <a:spcAft>
                <a:spcPts val="600"/>
              </a:spcAft>
              <a:buFont typeface="Lucida Grande" panose="020B0600040502020204" pitchFamily="34" charset="0"/>
              <a:buChar char="­"/>
            </a:pPr>
            <a:r>
              <a:rPr lang="en-US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Similar wavefront sensors and DMs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A key difference: retina is a 3D structure</a:t>
            </a:r>
          </a:p>
          <a:p>
            <a:pPr lvl="1" eaLnBrk="1" hangingPunct="1">
              <a:spcAft>
                <a:spcPts val="600"/>
              </a:spcAft>
              <a:buFont typeface="Menlo Italic" panose="020B0609030804020204" pitchFamily="49" charset="0"/>
              <a:buChar char="­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</a:t>
            </a:r>
            <a:r>
              <a:rPr lang="en-US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Need both axial and lateral resolution</a:t>
            </a:r>
          </a:p>
          <a:p>
            <a:pPr lvl="1" eaLnBrk="1" hangingPunct="1">
              <a:spcAft>
                <a:spcPts val="600"/>
              </a:spcAft>
              <a:buFont typeface="Menlo Italic" panose="020B0609030804020204" pitchFamily="49" charset="0"/>
              <a:buChar char="­"/>
            </a:pPr>
            <a:r>
              <a:rPr lang="en-US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AO Scanning Laser Ophthalmoscopes, Optical Coherence Tomography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Applications:</a:t>
            </a:r>
          </a:p>
          <a:p>
            <a:pPr lvl="1" eaLnBrk="1" hangingPunct="1">
              <a:spcAft>
                <a:spcPts val="600"/>
              </a:spcAft>
              <a:buFont typeface="Menlo Italic" panose="020B0609030804020204" pitchFamily="49" charset="0"/>
              <a:buChar char="­"/>
            </a:pPr>
            <a:r>
              <a:rPr lang="en-US" altLang="en-US" sz="2800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</a:t>
            </a:r>
            <a:r>
              <a:rPr lang="en-US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Physiology and psychology of vision</a:t>
            </a:r>
          </a:p>
          <a:p>
            <a:pPr lvl="1" eaLnBrk="1" hangingPunct="1">
              <a:spcAft>
                <a:spcPts val="600"/>
              </a:spcAft>
              <a:buFont typeface="Menlo Italic" panose="020B0609030804020204" pitchFamily="49" charset="0"/>
              <a:buChar char="­"/>
            </a:pPr>
            <a:r>
              <a:rPr lang="en-US" altLang="en-US" b="1">
                <a:solidFill>
                  <a:srgbClr val="FBDB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anose="020B0703020202090204" pitchFamily="34" charset="0"/>
              </a:rPr>
              <a:t> Clinical and medical applications</a:t>
            </a:r>
          </a:p>
          <a:p>
            <a:pPr eaLnBrk="1" hangingPunct="1">
              <a:buFont typeface="Menlo Italic" panose="020B0609030804020204" pitchFamily="49" charset="0"/>
              <a:buChar char="­"/>
            </a:pPr>
            <a:endParaRPr lang="en-US" altLang="en-US" sz="2800" b="1">
              <a:solidFill>
                <a:srgbClr val="FBDB7B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anose="020B0703020202090204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4B99-749F-D44E-A2D1-2D95FA85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1D41F-C2E6-DE48-A66C-8AD5DD59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025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upil.pdf">
            <a:extLst>
              <a:ext uri="{FF2B5EF4-FFF2-40B4-BE49-F238E27FC236}">
                <a16:creationId xmlns:a16="http://schemas.microsoft.com/office/drawing/2014/main" id="{7A85099E-73D7-2B48-9502-94CA808B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Lens.pdf">
            <a:extLst>
              <a:ext uri="{FF2B5EF4-FFF2-40B4-BE49-F238E27FC236}">
                <a16:creationId xmlns:a16="http://schemas.microsoft.com/office/drawing/2014/main" id="{84F09A22-5831-0E49-AD34-BA912687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27D6E-E46C-E746-A40F-40D927CA0F46}"/>
              </a:ext>
            </a:extLst>
          </p:cNvPr>
          <p:cNvSpPr txBox="1"/>
          <p:nvPr/>
        </p:nvSpPr>
        <p:spPr>
          <a:xfrm>
            <a:off x="152400" y="6149788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Optical power in diopters ≡ 1 / focal length in meters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Retina.pdf">
            <a:extLst>
              <a:ext uri="{FF2B5EF4-FFF2-40B4-BE49-F238E27FC236}">
                <a16:creationId xmlns:a16="http://schemas.microsoft.com/office/drawing/2014/main" id="{4612B63C-1B4E-CD49-91AA-3F97C3AD4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ThickRetinaStructure.pdf">
            <a:extLst>
              <a:ext uri="{FF2B5EF4-FFF2-40B4-BE49-F238E27FC236}">
                <a16:creationId xmlns:a16="http://schemas.microsoft.com/office/drawing/2014/main" id="{6DC279AA-B674-F049-A846-319B0E29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9F0F54D-8157-B648-9832-845A6C0DD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25" y="-218089"/>
            <a:ext cx="8171793" cy="12954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bg1"/>
                </a:solidFill>
              </a:rPr>
              <a:t>Spatial Distribution of Rods and Cones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984BC57-77FE-E642-A2EA-6510A5C00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16150"/>
            <a:ext cx="59832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F3C9DC06-8FD1-2042-BB2B-0D3D2C5A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16150"/>
            <a:ext cx="5983288" cy="32924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78AD8212-B3FB-A84F-B1C5-03446B077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8825" y="2216150"/>
            <a:ext cx="1588" cy="32924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99B0317C-1505-2648-8E3D-D300634D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55086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8E5B90DE-7B89-0D45-850E-FE214F0DDA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51435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DBFE8793-833C-9D44-B25E-DDE432E17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477678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9">
            <a:extLst>
              <a:ext uri="{FF2B5EF4-FFF2-40B4-BE49-F238E27FC236}">
                <a16:creationId xmlns:a16="http://schemas.microsoft.com/office/drawing/2014/main" id="{4BD949BE-9C84-0D47-93A8-D10382B71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44116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Line 10">
            <a:extLst>
              <a:ext uri="{FF2B5EF4-FFF2-40B4-BE49-F238E27FC236}">
                <a16:creationId xmlns:a16="http://schemas.microsoft.com/office/drawing/2014/main" id="{53623B49-5AF8-6545-AE2A-B736C5E1E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4044950"/>
            <a:ext cx="69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11">
            <a:extLst>
              <a:ext uri="{FF2B5EF4-FFF2-40B4-BE49-F238E27FC236}">
                <a16:creationId xmlns:a16="http://schemas.microsoft.com/office/drawing/2014/main" id="{DC6A42D2-A723-4C43-B852-B33085BA1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368141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>
            <a:extLst>
              <a:ext uri="{FF2B5EF4-FFF2-40B4-BE49-F238E27FC236}">
                <a16:creationId xmlns:a16="http://schemas.microsoft.com/office/drawing/2014/main" id="{A6767B3D-280E-2E49-846F-BAEF97B5D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33147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3">
            <a:extLst>
              <a:ext uri="{FF2B5EF4-FFF2-40B4-BE49-F238E27FC236}">
                <a16:creationId xmlns:a16="http://schemas.microsoft.com/office/drawing/2014/main" id="{99C17554-7BAB-2344-90A4-FE569A205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294957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4">
            <a:extLst>
              <a:ext uri="{FF2B5EF4-FFF2-40B4-BE49-F238E27FC236}">
                <a16:creationId xmlns:a16="http://schemas.microsoft.com/office/drawing/2014/main" id="{192FE7E5-CC44-494F-894A-12E82ABEC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25828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5">
            <a:extLst>
              <a:ext uri="{FF2B5EF4-FFF2-40B4-BE49-F238E27FC236}">
                <a16:creationId xmlns:a16="http://schemas.microsoft.com/office/drawing/2014/main" id="{948210FA-1A81-5A44-A6C8-3903D9B5C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221615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6">
            <a:extLst>
              <a:ext uri="{FF2B5EF4-FFF2-40B4-BE49-F238E27FC236}">
                <a16:creationId xmlns:a16="http://schemas.microsoft.com/office/drawing/2014/main" id="{E92C220E-46B8-0C43-96AB-309BDE4F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8825" y="5508625"/>
            <a:ext cx="59832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17">
            <a:extLst>
              <a:ext uri="{FF2B5EF4-FFF2-40B4-BE49-F238E27FC236}">
                <a16:creationId xmlns:a16="http://schemas.microsoft.com/office/drawing/2014/main" id="{D545A4A0-36E4-E543-8CB8-EF1B4EE167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28825" y="550862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Line 18">
            <a:extLst>
              <a:ext uri="{FF2B5EF4-FFF2-40B4-BE49-F238E27FC236}">
                <a16:creationId xmlns:a16="http://schemas.microsoft.com/office/drawing/2014/main" id="{A5ADB97F-CE7E-8F46-8E71-1643370C79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0813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Line 19">
            <a:extLst>
              <a:ext uri="{FF2B5EF4-FFF2-40B4-BE49-F238E27FC236}">
                <a16:creationId xmlns:a16="http://schemas.microsoft.com/office/drawing/2014/main" id="{56112A6C-F74C-974D-81F9-28F01C3CBC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5975" y="550862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Line 20">
            <a:extLst>
              <a:ext uri="{FF2B5EF4-FFF2-40B4-BE49-F238E27FC236}">
                <a16:creationId xmlns:a16="http://schemas.microsoft.com/office/drawing/2014/main" id="{61CDD42E-A333-2840-8754-355EBFAB02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17963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Line 21">
            <a:extLst>
              <a:ext uri="{FF2B5EF4-FFF2-40B4-BE49-F238E27FC236}">
                <a16:creationId xmlns:a16="http://schemas.microsoft.com/office/drawing/2014/main" id="{4F618849-B6D1-0347-B127-5F2CC13DBD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3125" y="5508625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22">
            <a:extLst>
              <a:ext uri="{FF2B5EF4-FFF2-40B4-BE49-F238E27FC236}">
                <a16:creationId xmlns:a16="http://schemas.microsoft.com/office/drawing/2014/main" id="{600BD461-5DFB-914E-BA39-F3387432A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7813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3">
            <a:extLst>
              <a:ext uri="{FF2B5EF4-FFF2-40B4-BE49-F238E27FC236}">
                <a16:creationId xmlns:a16="http://schemas.microsoft.com/office/drawing/2014/main" id="{2625736B-43DE-664C-929D-C50EE250B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1388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0" name="Line 24">
            <a:extLst>
              <a:ext uri="{FF2B5EF4-FFF2-40B4-BE49-F238E27FC236}">
                <a16:creationId xmlns:a16="http://schemas.microsoft.com/office/drawing/2014/main" id="{73190D4F-E9EC-1F4D-9AE5-B983F83BC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84963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1" name="Line 25">
            <a:extLst>
              <a:ext uri="{FF2B5EF4-FFF2-40B4-BE49-F238E27FC236}">
                <a16:creationId xmlns:a16="http://schemas.microsoft.com/office/drawing/2014/main" id="{7BC8B515-F1D0-DD4E-BCA5-CEB42AA9B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8538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Line 26">
            <a:extLst>
              <a:ext uri="{FF2B5EF4-FFF2-40B4-BE49-F238E27FC236}">
                <a16:creationId xmlns:a16="http://schemas.microsoft.com/office/drawing/2014/main" id="{79FEA132-6400-CF4D-9F7F-62D48844D2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2113" y="550862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3" name="Rectangle 27">
            <a:extLst>
              <a:ext uri="{FF2B5EF4-FFF2-40B4-BE49-F238E27FC236}">
                <a16:creationId xmlns:a16="http://schemas.microsoft.com/office/drawing/2014/main" id="{E050873B-630A-FD46-9DBB-2AA2516E5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5381625"/>
            <a:ext cx="14128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4" name="Rectangle 28">
            <a:extLst>
              <a:ext uri="{FF2B5EF4-FFF2-40B4-BE49-F238E27FC236}">
                <a16:creationId xmlns:a16="http://schemas.microsoft.com/office/drawing/2014/main" id="{0C760FDE-68D7-A74C-976D-78B67C72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5018088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20000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5" name="Rectangle 29">
            <a:extLst>
              <a:ext uri="{FF2B5EF4-FFF2-40B4-BE49-F238E27FC236}">
                <a16:creationId xmlns:a16="http://schemas.microsoft.com/office/drawing/2014/main" id="{2738F5EF-3862-2841-B01F-480B8ABBE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4651375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40000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6" name="Rectangle 30">
            <a:extLst>
              <a:ext uri="{FF2B5EF4-FFF2-40B4-BE49-F238E27FC236}">
                <a16:creationId xmlns:a16="http://schemas.microsoft.com/office/drawing/2014/main" id="{C0B8C59F-16D6-674D-AE41-992F7C36F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4286250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60000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7" name="Rectangle 31">
            <a:extLst>
              <a:ext uri="{FF2B5EF4-FFF2-40B4-BE49-F238E27FC236}">
                <a16:creationId xmlns:a16="http://schemas.microsoft.com/office/drawing/2014/main" id="{2586C36D-C748-EE4A-A42D-52DE89C0D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919538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80000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8" name="Rectangle 32">
            <a:extLst>
              <a:ext uri="{FF2B5EF4-FFF2-40B4-BE49-F238E27FC236}">
                <a16:creationId xmlns:a16="http://schemas.microsoft.com/office/drawing/2014/main" id="{AD6CB70C-CB5F-E34C-A260-AD7BB907B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3554413"/>
            <a:ext cx="847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100000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49" name="Rectangle 33">
            <a:extLst>
              <a:ext uri="{FF2B5EF4-FFF2-40B4-BE49-F238E27FC236}">
                <a16:creationId xmlns:a16="http://schemas.microsoft.com/office/drawing/2014/main" id="{338C649A-0A1A-6248-969A-ACED392EB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3187700"/>
            <a:ext cx="84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120000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0" name="Rectangle 34">
            <a:extLst>
              <a:ext uri="{FF2B5EF4-FFF2-40B4-BE49-F238E27FC236}">
                <a16:creationId xmlns:a16="http://schemas.microsoft.com/office/drawing/2014/main" id="{FD268722-132D-A542-9A83-3D5BC8E1C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824163"/>
            <a:ext cx="84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140000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1" name="Rectangle 35">
            <a:extLst>
              <a:ext uri="{FF2B5EF4-FFF2-40B4-BE49-F238E27FC236}">
                <a16:creationId xmlns:a16="http://schemas.microsoft.com/office/drawing/2014/main" id="{DE473C49-935E-AB4A-87DB-A383637F9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457450"/>
            <a:ext cx="84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160000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2" name="Rectangle 36">
            <a:extLst>
              <a:ext uri="{FF2B5EF4-FFF2-40B4-BE49-F238E27FC236}">
                <a16:creationId xmlns:a16="http://schemas.microsoft.com/office/drawing/2014/main" id="{8FEE340F-C778-154D-AE54-A2BC73A07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092325"/>
            <a:ext cx="84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180000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3" name="Rectangle 37">
            <a:extLst>
              <a:ext uri="{FF2B5EF4-FFF2-40B4-BE49-F238E27FC236}">
                <a16:creationId xmlns:a16="http://schemas.microsoft.com/office/drawing/2014/main" id="{7D031C5E-78F4-F240-B536-421D03E85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5702300"/>
            <a:ext cx="366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-25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4" name="Rectangle 38">
            <a:extLst>
              <a:ext uri="{FF2B5EF4-FFF2-40B4-BE49-F238E27FC236}">
                <a16:creationId xmlns:a16="http://schemas.microsoft.com/office/drawing/2014/main" id="{8EF96FD6-BE85-F547-973F-51CB2F1E6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5718175"/>
            <a:ext cx="36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-20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5" name="Rectangle 39">
            <a:extLst>
              <a:ext uri="{FF2B5EF4-FFF2-40B4-BE49-F238E27FC236}">
                <a16:creationId xmlns:a16="http://schemas.microsoft.com/office/drawing/2014/main" id="{F21EC83B-91B8-CC4A-8F7F-CAEBFECA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5718175"/>
            <a:ext cx="366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-15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6" name="Rectangle 40">
            <a:extLst>
              <a:ext uri="{FF2B5EF4-FFF2-40B4-BE49-F238E27FC236}">
                <a16:creationId xmlns:a16="http://schemas.microsoft.com/office/drawing/2014/main" id="{7F1C6636-7327-F543-9206-8DE87D026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5718175"/>
            <a:ext cx="36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-10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7" name="Rectangle 41">
            <a:extLst>
              <a:ext uri="{FF2B5EF4-FFF2-40B4-BE49-F238E27FC236}">
                <a16:creationId xmlns:a16="http://schemas.microsoft.com/office/drawing/2014/main" id="{B0CE9DF3-A357-9443-BEBB-D352B0951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8175"/>
            <a:ext cx="22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-5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8" name="Rectangle 42">
            <a:extLst>
              <a:ext uri="{FF2B5EF4-FFF2-40B4-BE49-F238E27FC236}">
                <a16:creationId xmlns:a16="http://schemas.microsoft.com/office/drawing/2014/main" id="{E11286DA-459A-BF40-A5BA-C94B1845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718175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59" name="Rectangle 43">
            <a:extLst>
              <a:ext uri="{FF2B5EF4-FFF2-40B4-BE49-F238E27FC236}">
                <a16:creationId xmlns:a16="http://schemas.microsoft.com/office/drawing/2014/main" id="{2FE40B91-E5E9-3C4D-A151-52E4CBC7D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8" y="5718175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5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0" name="Rectangle 44">
            <a:extLst>
              <a:ext uri="{FF2B5EF4-FFF2-40B4-BE49-F238E27FC236}">
                <a16:creationId xmlns:a16="http://schemas.microsoft.com/office/drawing/2014/main" id="{FE43818B-88B2-5D40-8212-BAC780B40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571817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1" name="Rectangle 45">
            <a:extLst>
              <a:ext uri="{FF2B5EF4-FFF2-40B4-BE49-F238E27FC236}">
                <a16:creationId xmlns:a16="http://schemas.microsoft.com/office/drawing/2014/main" id="{A630860D-907C-9D43-9E57-41DCEBEF0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571817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15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2" name="Rectangle 46">
            <a:extLst>
              <a:ext uri="{FF2B5EF4-FFF2-40B4-BE49-F238E27FC236}">
                <a16:creationId xmlns:a16="http://schemas.microsoft.com/office/drawing/2014/main" id="{F7714399-8175-464B-B024-B2EB384A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571817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20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3" name="Rectangle 47">
            <a:extLst>
              <a:ext uri="{FF2B5EF4-FFF2-40B4-BE49-F238E27FC236}">
                <a16:creationId xmlns:a16="http://schemas.microsoft.com/office/drawing/2014/main" id="{AD5097FF-9298-8047-837B-024B9600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6084888"/>
            <a:ext cx="269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retinal eccentricity (mm)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4" name="Rectangle 48">
            <a:extLst>
              <a:ext uri="{FF2B5EF4-FFF2-40B4-BE49-F238E27FC236}">
                <a16:creationId xmlns:a16="http://schemas.microsoft.com/office/drawing/2014/main" id="{8F3E062A-C39C-714E-8287-DB9843B4106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33387" y="3513138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spatial density (#/mm2)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5" name="Rectangle 49">
            <a:extLst>
              <a:ext uri="{FF2B5EF4-FFF2-40B4-BE49-F238E27FC236}">
                <a16:creationId xmlns:a16="http://schemas.microsoft.com/office/drawing/2014/main" id="{11D4B160-B135-F648-919E-A4A69FCE6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4419600"/>
            <a:ext cx="677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cones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6" name="Rectangle 50">
            <a:extLst>
              <a:ext uri="{FF2B5EF4-FFF2-40B4-BE49-F238E27FC236}">
                <a16:creationId xmlns:a16="http://schemas.microsoft.com/office/drawing/2014/main" id="{03B8B0B3-B898-BB46-BB63-EF41C797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4727575"/>
            <a:ext cx="493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rods</a:t>
            </a: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4867" name="Text Box 51">
            <a:extLst>
              <a:ext uri="{FF2B5EF4-FFF2-40B4-BE49-F238E27FC236}">
                <a16:creationId xmlns:a16="http://schemas.microsoft.com/office/drawing/2014/main" id="{8D318E29-925E-924D-B652-566666010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6332538"/>
            <a:ext cx="34988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200"/>
              <a:t>Osterberg, Acta Ophthalmologica, 6:1-103, 1935 </a:t>
            </a:r>
          </a:p>
        </p:txBody>
      </p:sp>
      <p:sp>
        <p:nvSpPr>
          <p:cNvPr id="34868" name="Freeform 52">
            <a:extLst>
              <a:ext uri="{FF2B5EF4-FFF2-40B4-BE49-F238E27FC236}">
                <a16:creationId xmlns:a16="http://schemas.microsoft.com/office/drawing/2014/main" id="{CDCE91D3-6EB3-9D4A-B88A-8EFFE8C4E4F3}"/>
              </a:ext>
            </a:extLst>
          </p:cNvPr>
          <p:cNvSpPr>
            <a:spLocks/>
          </p:cNvSpPr>
          <p:nvPr/>
        </p:nvSpPr>
        <p:spPr bwMode="auto">
          <a:xfrm>
            <a:off x="2057400" y="2590800"/>
            <a:ext cx="5943600" cy="2895600"/>
          </a:xfrm>
          <a:custGeom>
            <a:avLst/>
            <a:gdLst>
              <a:gd name="T0" fmla="*/ 0 w 3744"/>
              <a:gd name="T1" fmla="*/ 2147483647 h 1824"/>
              <a:gd name="T2" fmla="*/ 2147483647 w 3744"/>
              <a:gd name="T3" fmla="*/ 2147483647 h 1824"/>
              <a:gd name="T4" fmla="*/ 2147483647 w 3744"/>
              <a:gd name="T5" fmla="*/ 2147483647 h 1824"/>
              <a:gd name="T6" fmla="*/ 2147483647 w 3744"/>
              <a:gd name="T7" fmla="*/ 2147483647 h 1824"/>
              <a:gd name="T8" fmla="*/ 2147483647 w 3744"/>
              <a:gd name="T9" fmla="*/ 0 h 1824"/>
              <a:gd name="T10" fmla="*/ 2147483647 w 3744"/>
              <a:gd name="T11" fmla="*/ 0 h 1824"/>
              <a:gd name="T12" fmla="*/ 2147483647 w 3744"/>
              <a:gd name="T13" fmla="*/ 2147483647 h 1824"/>
              <a:gd name="T14" fmla="*/ 2147483647 w 3744"/>
              <a:gd name="T15" fmla="*/ 2147483647 h 1824"/>
              <a:gd name="T16" fmla="*/ 2147483647 w 3744"/>
              <a:gd name="T17" fmla="*/ 2147483647 h 1824"/>
              <a:gd name="T18" fmla="*/ 2147483647 w 3744"/>
              <a:gd name="T19" fmla="*/ 2147483647 h 1824"/>
              <a:gd name="T20" fmla="*/ 2147483647 w 3744"/>
              <a:gd name="T21" fmla="*/ 2147483647 h 1824"/>
              <a:gd name="T22" fmla="*/ 2147483647 w 3744"/>
              <a:gd name="T23" fmla="*/ 2147483647 h 1824"/>
              <a:gd name="T24" fmla="*/ 2147483647 w 3744"/>
              <a:gd name="T25" fmla="*/ 2147483647 h 1824"/>
              <a:gd name="T26" fmla="*/ 2147483647 w 3744"/>
              <a:gd name="T27" fmla="*/ 2147483647 h 1824"/>
              <a:gd name="T28" fmla="*/ 2147483647 w 3744"/>
              <a:gd name="T29" fmla="*/ 2147483647 h 1824"/>
              <a:gd name="T30" fmla="*/ 2147483647 w 3744"/>
              <a:gd name="T31" fmla="*/ 2147483647 h 1824"/>
              <a:gd name="T32" fmla="*/ 2147483647 w 3744"/>
              <a:gd name="T33" fmla="*/ 2147483647 h 1824"/>
              <a:gd name="T34" fmla="*/ 2147483647 w 3744"/>
              <a:gd name="T35" fmla="*/ 2147483647 h 1824"/>
              <a:gd name="T36" fmla="*/ 2147483647 w 3744"/>
              <a:gd name="T37" fmla="*/ 2147483647 h 1824"/>
              <a:gd name="T38" fmla="*/ 2147483647 w 3744"/>
              <a:gd name="T39" fmla="*/ 2147483647 h 18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44"/>
              <a:gd name="T61" fmla="*/ 0 h 1824"/>
              <a:gd name="T62" fmla="*/ 3744 w 3744"/>
              <a:gd name="T63" fmla="*/ 1824 h 18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44" h="1824">
                <a:moveTo>
                  <a:pt x="0" y="1296"/>
                </a:moveTo>
                <a:lnTo>
                  <a:pt x="384" y="912"/>
                </a:lnTo>
                <a:lnTo>
                  <a:pt x="768" y="624"/>
                </a:lnTo>
                <a:lnTo>
                  <a:pt x="1200" y="240"/>
                </a:lnTo>
                <a:lnTo>
                  <a:pt x="1488" y="0"/>
                </a:lnTo>
                <a:lnTo>
                  <a:pt x="1584" y="0"/>
                </a:lnTo>
                <a:lnTo>
                  <a:pt x="1776" y="288"/>
                </a:lnTo>
                <a:lnTo>
                  <a:pt x="1920" y="720"/>
                </a:lnTo>
                <a:lnTo>
                  <a:pt x="2016" y="1200"/>
                </a:lnTo>
                <a:lnTo>
                  <a:pt x="2064" y="1824"/>
                </a:lnTo>
                <a:lnTo>
                  <a:pt x="2112" y="1200"/>
                </a:lnTo>
                <a:lnTo>
                  <a:pt x="2256" y="480"/>
                </a:lnTo>
                <a:lnTo>
                  <a:pt x="2400" y="192"/>
                </a:lnTo>
                <a:lnTo>
                  <a:pt x="2496" y="96"/>
                </a:lnTo>
                <a:lnTo>
                  <a:pt x="2640" y="336"/>
                </a:lnTo>
                <a:lnTo>
                  <a:pt x="2784" y="528"/>
                </a:lnTo>
                <a:lnTo>
                  <a:pt x="3120" y="768"/>
                </a:lnTo>
                <a:lnTo>
                  <a:pt x="3408" y="960"/>
                </a:lnTo>
                <a:lnTo>
                  <a:pt x="3600" y="1152"/>
                </a:lnTo>
                <a:lnTo>
                  <a:pt x="3744" y="1392"/>
                </a:lnTo>
              </a:path>
            </a:pathLst>
          </a:custGeom>
          <a:noFill/>
          <a:ln w="57150" cap="flat" cmpd="sng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69" name="Freeform 53">
            <a:extLst>
              <a:ext uri="{FF2B5EF4-FFF2-40B4-BE49-F238E27FC236}">
                <a16:creationId xmlns:a16="http://schemas.microsoft.com/office/drawing/2014/main" id="{F639AF28-3AED-4242-AB8E-28FA0ADFDBAD}"/>
              </a:ext>
            </a:extLst>
          </p:cNvPr>
          <p:cNvSpPr>
            <a:spLocks/>
          </p:cNvSpPr>
          <p:nvPr/>
        </p:nvSpPr>
        <p:spPr bwMode="auto">
          <a:xfrm>
            <a:off x="2057400" y="2819400"/>
            <a:ext cx="5943600" cy="2590800"/>
          </a:xfrm>
          <a:custGeom>
            <a:avLst/>
            <a:gdLst>
              <a:gd name="T0" fmla="*/ 0 w 3744"/>
              <a:gd name="T1" fmla="*/ 2147483647 h 1632"/>
              <a:gd name="T2" fmla="*/ 2147483647 w 3744"/>
              <a:gd name="T3" fmla="*/ 2147483647 h 1632"/>
              <a:gd name="T4" fmla="*/ 2147483647 w 3744"/>
              <a:gd name="T5" fmla="*/ 2147483647 h 1632"/>
              <a:gd name="T6" fmla="*/ 2147483647 w 3744"/>
              <a:gd name="T7" fmla="*/ 2147483647 h 1632"/>
              <a:gd name="T8" fmla="*/ 2147483647 w 3744"/>
              <a:gd name="T9" fmla="*/ 2147483647 h 1632"/>
              <a:gd name="T10" fmla="*/ 2147483647 w 3744"/>
              <a:gd name="T11" fmla="*/ 2147483647 h 1632"/>
              <a:gd name="T12" fmla="*/ 2147483647 w 3744"/>
              <a:gd name="T13" fmla="*/ 2147483647 h 1632"/>
              <a:gd name="T14" fmla="*/ 2147483647 w 3744"/>
              <a:gd name="T15" fmla="*/ 0 h 1632"/>
              <a:gd name="T16" fmla="*/ 2147483647 w 3744"/>
              <a:gd name="T17" fmla="*/ 2147483647 h 1632"/>
              <a:gd name="T18" fmla="*/ 2147483647 w 3744"/>
              <a:gd name="T19" fmla="*/ 2147483647 h 1632"/>
              <a:gd name="T20" fmla="*/ 2147483647 w 3744"/>
              <a:gd name="T21" fmla="*/ 2147483647 h 1632"/>
              <a:gd name="T22" fmla="*/ 2147483647 w 3744"/>
              <a:gd name="T23" fmla="*/ 2147483647 h 16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44"/>
              <a:gd name="T37" fmla="*/ 0 h 1632"/>
              <a:gd name="T38" fmla="*/ 3744 w 3744"/>
              <a:gd name="T39" fmla="*/ 1632 h 16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44" h="1632">
                <a:moveTo>
                  <a:pt x="0" y="1536"/>
                </a:moveTo>
                <a:lnTo>
                  <a:pt x="144" y="1632"/>
                </a:lnTo>
                <a:lnTo>
                  <a:pt x="1248" y="1632"/>
                </a:lnTo>
                <a:lnTo>
                  <a:pt x="1632" y="1632"/>
                </a:lnTo>
                <a:lnTo>
                  <a:pt x="1872" y="1584"/>
                </a:lnTo>
                <a:lnTo>
                  <a:pt x="1968" y="1536"/>
                </a:lnTo>
                <a:lnTo>
                  <a:pt x="2016" y="1392"/>
                </a:lnTo>
                <a:lnTo>
                  <a:pt x="2064" y="0"/>
                </a:lnTo>
                <a:lnTo>
                  <a:pt x="2064" y="1152"/>
                </a:lnTo>
                <a:lnTo>
                  <a:pt x="2160" y="1584"/>
                </a:lnTo>
                <a:lnTo>
                  <a:pt x="2400" y="1632"/>
                </a:lnTo>
                <a:lnTo>
                  <a:pt x="3744" y="1632"/>
                </a:lnTo>
              </a:path>
            </a:pathLst>
          </a:custGeom>
          <a:noFill/>
          <a:ln w="57150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70" name="Line 54">
            <a:extLst>
              <a:ext uri="{FF2B5EF4-FFF2-40B4-BE49-F238E27FC236}">
                <a16:creationId xmlns:a16="http://schemas.microsoft.com/office/drawing/2014/main" id="{9764C5CC-CF11-314F-97CA-F54CB70AF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556125"/>
            <a:ext cx="457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71" name="Line 55">
            <a:extLst>
              <a:ext uri="{FF2B5EF4-FFF2-40B4-BE49-F238E27FC236}">
                <a16:creationId xmlns:a16="http://schemas.microsoft.com/office/drawing/2014/main" id="{AC45E497-2D0C-3F48-A213-4DA64261C9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860925"/>
            <a:ext cx="4572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C05D2C22-687C-8241-9610-BF4961B7FA57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914400"/>
            <a:ext cx="8094663" cy="4495800"/>
            <a:chOff x="510" y="576"/>
            <a:chExt cx="5099" cy="2832"/>
          </a:xfrm>
        </p:grpSpPr>
        <p:sp>
          <p:nvSpPr>
            <p:cNvPr id="34873" name="Line 57">
              <a:extLst>
                <a:ext uri="{FF2B5EF4-FFF2-40B4-BE49-F238E27FC236}">
                  <a16:creationId xmlns:a16="http://schemas.microsoft.com/office/drawing/2014/main" id="{5A3336A3-4ABF-6C46-8801-2E94A467C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1632"/>
              <a:ext cx="2256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4" name="Line 58">
              <a:extLst>
                <a:ext uri="{FF2B5EF4-FFF2-40B4-BE49-F238E27FC236}">
                  <a16:creationId xmlns:a16="http://schemas.microsoft.com/office/drawing/2014/main" id="{F4D7ABEF-BC9C-FB4F-9EA3-063F18F56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6" y="1632"/>
              <a:ext cx="1680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5" name="Line 59">
              <a:extLst>
                <a:ext uri="{FF2B5EF4-FFF2-40B4-BE49-F238E27FC236}">
                  <a16:creationId xmlns:a16="http://schemas.microsoft.com/office/drawing/2014/main" id="{E1530ECB-B194-2A43-9C2E-3D25DF4E3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" y="1632"/>
              <a:ext cx="1056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6" name="Line 60">
              <a:extLst>
                <a:ext uri="{FF2B5EF4-FFF2-40B4-BE49-F238E27FC236}">
                  <a16:creationId xmlns:a16="http://schemas.microsoft.com/office/drawing/2014/main" id="{9AB23568-4857-D941-8DF0-3321A1AAF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1632"/>
              <a:ext cx="576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7" name="Line 61">
              <a:extLst>
                <a:ext uri="{FF2B5EF4-FFF2-40B4-BE49-F238E27FC236}">
                  <a16:creationId xmlns:a16="http://schemas.microsoft.com/office/drawing/2014/main" id="{EE3C83BB-188C-B54F-8BA2-44CD303A0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2" y="1632"/>
              <a:ext cx="0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8" name="Rectangle 62">
              <a:extLst>
                <a:ext uri="{FF2B5EF4-FFF2-40B4-BE49-F238E27FC236}">
                  <a16:creationId xmlns:a16="http://schemas.microsoft.com/office/drawing/2014/main" id="{B1D21A5B-4195-6A4E-AA68-BE15CB11E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576"/>
              <a:ext cx="5088" cy="1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000099"/>
                </a:solidFill>
              </a:endParaRPr>
            </a:p>
          </p:txBody>
        </p:sp>
        <p:grpSp>
          <p:nvGrpSpPr>
            <p:cNvPr id="34879" name="Group 63">
              <a:extLst>
                <a:ext uri="{FF2B5EF4-FFF2-40B4-BE49-F238E27FC236}">
                  <a16:creationId xmlns:a16="http://schemas.microsoft.com/office/drawing/2014/main" id="{12B83000-491A-914F-B2FE-F5C4786D3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" y="624"/>
              <a:ext cx="4979" cy="1028"/>
              <a:chOff x="914" y="2016"/>
              <a:chExt cx="4990" cy="1029"/>
            </a:xfrm>
          </p:grpSpPr>
          <p:pic>
            <p:nvPicPr>
              <p:cNvPr id="34881" name="Picture 64">
                <a:extLst>
                  <a:ext uri="{FF2B5EF4-FFF2-40B4-BE49-F238E27FC236}">
                    <a16:creationId xmlns:a16="http://schemas.microsoft.com/office/drawing/2014/main" id="{2AECD5D6-640A-184C-9FEA-3C24A20BDA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53" t="9737"/>
              <a:stretch>
                <a:fillRect/>
              </a:stretch>
            </p:blipFill>
            <p:spPr bwMode="auto">
              <a:xfrm>
                <a:off x="914" y="2027"/>
                <a:ext cx="929" cy="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82" name="Picture 65">
                <a:extLst>
                  <a:ext uri="{FF2B5EF4-FFF2-40B4-BE49-F238E27FC236}">
                    <a16:creationId xmlns:a16="http://schemas.microsoft.com/office/drawing/2014/main" id="{DFA33429-EED6-564C-B491-9575BD2CE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7" t="23582" b="19261"/>
              <a:stretch>
                <a:fillRect/>
              </a:stretch>
            </p:blipFill>
            <p:spPr bwMode="auto">
              <a:xfrm>
                <a:off x="1872" y="2016"/>
                <a:ext cx="4032" cy="1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80" name="Text Box 66">
              <a:extLst>
                <a:ext uri="{FF2B5EF4-FFF2-40B4-BE49-F238E27FC236}">
                  <a16:creationId xmlns:a16="http://schemas.microsoft.com/office/drawing/2014/main" id="{D80B685A-E4FA-1D42-A069-64F613B22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8" y="1608"/>
              <a:ext cx="29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 sz="1200"/>
                <a:t>Curcio et al, Journal of Comparative Neurology, 292:497-523, 1990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06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heme/theme1.xml><?xml version="1.0" encoding="utf-8"?>
<a:theme xmlns:a="http://schemas.openxmlformats.org/drawingml/2006/main" name="Lecture13.2010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13.2010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13.201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3.201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cture13.2010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13.2010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13.201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3.201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901F3"/>
    </a:dk2>
    <a:lt2>
      <a:srgbClr val="FFCD7F"/>
    </a:lt2>
    <a:accent1>
      <a:srgbClr val="A8C2FF"/>
    </a:accent1>
    <a:accent2>
      <a:srgbClr val="7AFF7A"/>
    </a:accent2>
    <a:accent3>
      <a:srgbClr val="C4AAF8"/>
    </a:accent3>
    <a:accent4>
      <a:srgbClr val="DADADA"/>
    </a:accent4>
    <a:accent5>
      <a:srgbClr val="D1DDFF"/>
    </a:accent5>
    <a:accent6>
      <a:srgbClr val="6EE76E"/>
    </a:accent6>
    <a:hlink>
      <a:srgbClr val="FFA3B3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Lecture14.2010_Fourier Optics + Ctrls Intro.ppt</Template>
  <TotalTime>2730</TotalTime>
  <Words>1386</Words>
  <Application>Microsoft Macintosh PowerPoint</Application>
  <PresentationFormat>On-screen Show (4:3)</PresentationFormat>
  <Paragraphs>347</Paragraphs>
  <Slides>46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Gulim</vt:lpstr>
      <vt:lpstr>ＭＳ Ｐゴシック</vt:lpstr>
      <vt:lpstr>ヒラギノ角ゴ Pro W3</vt:lpstr>
      <vt:lpstr>Arial</vt:lpstr>
      <vt:lpstr>Arial Black</vt:lpstr>
      <vt:lpstr>Helvetica</vt:lpstr>
      <vt:lpstr>Lucida Grande</vt:lpstr>
      <vt:lpstr>Menlo Italic</vt:lpstr>
      <vt:lpstr>Symbol</vt:lpstr>
      <vt:lpstr>Tahoma</vt:lpstr>
      <vt:lpstr>Times</vt:lpstr>
      <vt:lpstr>Times New Roman</vt:lpstr>
      <vt:lpstr>Trebuchet MS</vt:lpstr>
      <vt:lpstr>Wingdings</vt:lpstr>
      <vt:lpstr>Zapf Dingbats</vt:lpstr>
      <vt:lpstr>Lecture13.2010</vt:lpstr>
      <vt:lpstr>1_Lecture13.2010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Distribution of Rods and Cones</vt:lpstr>
      <vt:lpstr>PowerPoint Presentation</vt:lpstr>
      <vt:lpstr>PowerPoint Presentation</vt:lpstr>
      <vt:lpstr>PowerPoint Presentation</vt:lpstr>
      <vt:lpstr>PowerPoint Presentation</vt:lpstr>
      <vt:lpstr>Point Spread Function vs. Pupil Size</vt:lpstr>
      <vt:lpstr>PowerPoint Presentation</vt:lpstr>
      <vt:lpstr>How can we use AO to improve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instruments are compact: Roorda’s compact scanning laser ophthalmoscope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Conventional fundus photograph – 40º FOV (~ 12mm)</vt:lpstr>
      <vt:lpstr>PowerPoint Presentation</vt:lpstr>
      <vt:lpstr>PowerPoint Presentation</vt:lpstr>
      <vt:lpstr>PowerPoint Presentation</vt:lpstr>
      <vt:lpstr>Applications of AO</vt:lpstr>
      <vt:lpstr>PowerPoint Presentation</vt:lpstr>
      <vt:lpstr>PowerPoint Presentation</vt:lpstr>
      <vt:lpstr>Clinical application: Cone tracking to follow progression of eye disease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UHCO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in High Resolution Retinal Imaging</dc:title>
  <dc:creator>jporter</dc:creator>
  <cp:lastModifiedBy>Claire Max</cp:lastModifiedBy>
  <cp:revision>157</cp:revision>
  <dcterms:created xsi:type="dcterms:W3CDTF">2011-11-29T19:06:06Z</dcterms:created>
  <dcterms:modified xsi:type="dcterms:W3CDTF">2020-03-05T08:12:45Z</dcterms:modified>
</cp:coreProperties>
</file>